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67" r:id="rId2"/>
    <p:sldId id="256" r:id="rId3"/>
    <p:sldId id="257" r:id="rId4"/>
    <p:sldId id="258" r:id="rId5"/>
    <p:sldId id="259" r:id="rId6"/>
    <p:sldId id="266" r:id="rId7"/>
    <p:sldId id="260" r:id="rId8"/>
    <p:sldId id="261" r:id="rId9"/>
    <p:sldId id="262" r:id="rId10"/>
    <p:sldId id="263" r:id="rId11"/>
    <p:sldId id="264" r:id="rId12"/>
    <p:sldId id="265"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86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8" d="100"/>
          <a:sy n="68" d="100"/>
        </p:scale>
        <p:origin x="96" y="2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7235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8246070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060819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646152"/>
            <a:ext cx="7477601" cy="3832860"/>
          </a:xfrm>
          <a:prstGeom prst="rect">
            <a:avLst/>
          </a:prstGeom>
          <a:noFill/>
          <a:ln/>
        </p:spPr>
        <p:txBody>
          <a:bodyPr wrap="square" rtlCol="0" anchor="t"/>
          <a:lstStyle/>
          <a:p>
            <a:pPr marL="0" indent="0">
              <a:lnSpc>
                <a:spcPts val="7545"/>
              </a:lnSpc>
              <a:buNone/>
            </a:pPr>
            <a:r>
              <a:rPr lang="en-US" sz="6036" dirty="0">
                <a:solidFill>
                  <a:srgbClr val="AE8625"/>
                </a:solidFill>
                <a:latin typeface="Nirmala UI" panose="020B0502040204020203" pitchFamily="34" charset="0"/>
                <a:ea typeface="Nirmala UI" panose="020B0502040204020203" pitchFamily="34" charset="0"/>
                <a:cs typeface="Nirmala UI" panose="020B0502040204020203" pitchFamily="34" charset="0"/>
              </a:rPr>
              <a:t>Introduction to Hue Preservation Lossless Contrast Enhancement</a:t>
            </a:r>
            <a:endParaRPr lang="en-US" sz="6036" dirty="0">
              <a:latin typeface="Nirmala UI" panose="020B0502040204020203" pitchFamily="34" charset="0"/>
              <a:ea typeface="Nirmala UI" panose="020B0502040204020203" pitchFamily="34" charset="0"/>
              <a:cs typeface="Nirmala UI" panose="020B0502040204020203" pitchFamily="34" charset="0"/>
            </a:endParaRPr>
          </a:p>
        </p:txBody>
      </p:sp>
      <p:sp>
        <p:nvSpPr>
          <p:cNvPr id="6" name="Text 2"/>
          <p:cNvSpPr/>
          <p:nvPr/>
        </p:nvSpPr>
        <p:spPr>
          <a:xfrm>
            <a:off x="1010900" y="4368802"/>
            <a:ext cx="7477601" cy="2564588"/>
          </a:xfrm>
          <a:prstGeom prst="rect">
            <a:avLst/>
          </a:prstGeom>
          <a:solidFill>
            <a:srgbClr val="AE8625"/>
          </a:solidFill>
          <a:ln/>
        </p:spPr>
        <p:txBody>
          <a:bodyPr wrap="square" rtlCol="0" anchor="t"/>
          <a:lstStyle/>
          <a:p>
            <a:pPr>
              <a:lnSpc>
                <a:spcPts val="2799"/>
              </a:lnSpc>
            </a:pPr>
            <a:endParaRPr lang="en-US" sz="4400" dirty="0" smtClean="0">
              <a:latin typeface="Microsoft Yi Baiti" panose="03000500000000000000" pitchFamily="66" charset="0"/>
              <a:ea typeface="Microsoft Yi Baiti" panose="03000500000000000000" pitchFamily="66" charset="0"/>
            </a:endParaRPr>
          </a:p>
          <a:p>
            <a:pPr>
              <a:lnSpc>
                <a:spcPts val="2799"/>
              </a:lnSpc>
            </a:pPr>
            <a:r>
              <a:rPr lang="en-US" sz="4400" dirty="0" smtClean="0">
                <a:latin typeface="Microsoft Yi Baiti" panose="03000500000000000000" pitchFamily="66" charset="0"/>
                <a:ea typeface="Microsoft Yi Baiti" panose="03000500000000000000" pitchFamily="66" charset="0"/>
              </a:rPr>
              <a:t>Islamic </a:t>
            </a:r>
            <a:r>
              <a:rPr lang="en-US" sz="4400" dirty="0">
                <a:latin typeface="Microsoft Yi Baiti" panose="03000500000000000000" pitchFamily="66" charset="0"/>
                <a:ea typeface="Microsoft Yi Baiti" panose="03000500000000000000" pitchFamily="66" charset="0"/>
              </a:rPr>
              <a:t>Azad University</a:t>
            </a:r>
          </a:p>
          <a:p>
            <a:pPr>
              <a:lnSpc>
                <a:spcPts val="2799"/>
              </a:lnSpc>
            </a:pPr>
            <a:endParaRPr lang="en-US" sz="4400" dirty="0">
              <a:latin typeface="Microsoft Yi Baiti" panose="03000500000000000000" pitchFamily="66" charset="0"/>
              <a:ea typeface="Microsoft Yi Baiti" panose="03000500000000000000" pitchFamily="66" charset="0"/>
            </a:endParaRPr>
          </a:p>
          <a:p>
            <a:pPr>
              <a:lnSpc>
                <a:spcPts val="2799"/>
              </a:lnSpc>
            </a:pPr>
            <a:r>
              <a:rPr lang="en-US" sz="4400" dirty="0">
                <a:latin typeface="Microsoft Yi Baiti" panose="03000500000000000000" pitchFamily="66" charset="0"/>
                <a:ea typeface="Microsoft Yi Baiti" panose="03000500000000000000" pitchFamily="66" charset="0"/>
              </a:rPr>
              <a:t> Science and Research Unit</a:t>
            </a:r>
          </a:p>
          <a:p>
            <a:pPr>
              <a:lnSpc>
                <a:spcPts val="2799"/>
              </a:lnSpc>
            </a:pPr>
            <a:r>
              <a:rPr lang="en-US" sz="3600" dirty="0">
                <a:latin typeface="Microsoft Yi Baiti" panose="03000500000000000000" pitchFamily="66" charset="0"/>
                <a:ea typeface="Microsoft Yi Baiti" panose="03000500000000000000" pitchFamily="66" charset="0"/>
              </a:rPr>
              <a:t>  </a:t>
            </a:r>
          </a:p>
          <a:p>
            <a:pPr>
              <a:lnSpc>
                <a:spcPts val="2799"/>
              </a:lnSpc>
            </a:pPr>
            <a:endParaRPr lang="en-US" sz="3600" dirty="0">
              <a:latin typeface="Microsoft Yi Baiti" panose="03000500000000000000" pitchFamily="66" charset="0"/>
              <a:ea typeface="Microsoft Yi Baiti" panose="03000500000000000000" pitchFamily="66" charset="0"/>
            </a:endParaRPr>
          </a:p>
          <a:p>
            <a:pPr>
              <a:lnSpc>
                <a:spcPts val="2799"/>
              </a:lnSpc>
            </a:pPr>
            <a:r>
              <a:rPr lang="en-US" sz="3600" dirty="0">
                <a:latin typeface="Microsoft Yi Baiti" panose="03000500000000000000" pitchFamily="66" charset="0"/>
                <a:ea typeface="Microsoft Yi Baiti" panose="03000500000000000000" pitchFamily="66" charset="0"/>
              </a:rPr>
              <a:t>Dr </a:t>
            </a:r>
            <a:r>
              <a:rPr lang="en-US" sz="3600" dirty="0" err="1">
                <a:latin typeface="Microsoft Yi Baiti" panose="03000500000000000000" pitchFamily="66" charset="0"/>
                <a:ea typeface="Microsoft Yi Baiti" panose="03000500000000000000" pitchFamily="66" charset="0"/>
              </a:rPr>
              <a:t>mehdi</a:t>
            </a:r>
            <a:r>
              <a:rPr lang="en-US" sz="3600" dirty="0">
                <a:latin typeface="Microsoft Yi Baiti" panose="03000500000000000000" pitchFamily="66" charset="0"/>
                <a:ea typeface="Microsoft Yi Baiti" panose="03000500000000000000" pitchFamily="66" charset="0"/>
              </a:rPr>
              <a:t> </a:t>
            </a:r>
            <a:r>
              <a:rPr lang="en-US" sz="3600" dirty="0" err="1">
                <a:latin typeface="Microsoft Yi Baiti" panose="03000500000000000000" pitchFamily="66" charset="0"/>
                <a:ea typeface="Microsoft Yi Baiti" panose="03000500000000000000" pitchFamily="66" charset="0"/>
              </a:rPr>
              <a:t>eslami</a:t>
            </a:r>
            <a:endParaRPr lang="en-US" sz="3600" dirty="0">
              <a:latin typeface="Microsoft Yi Baiti" panose="03000500000000000000" pitchFamily="66" charset="0"/>
              <a:ea typeface="Microsoft Yi Baiti" panose="03000500000000000000" pitchFamily="66" charset="0"/>
            </a:endParaRPr>
          </a:p>
        </p:txBody>
      </p:sp>
      <p:sp>
        <p:nvSpPr>
          <p:cNvPr id="7" name="Shape 3"/>
          <p:cNvSpPr/>
          <p:nvPr/>
        </p:nvSpPr>
        <p:spPr>
          <a:xfrm>
            <a:off x="833199" y="7211258"/>
            <a:ext cx="355402" cy="355402"/>
          </a:xfrm>
          <a:prstGeom prst="roundRect">
            <a:avLst>
              <a:gd name="adj" fmla="val 25726039"/>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840819" y="7218878"/>
            <a:ext cx="340162" cy="340162"/>
          </a:xfrm>
          <a:prstGeom prst="rect">
            <a:avLst/>
          </a:prstGeom>
        </p:spPr>
      </p:pic>
      <p:sp>
        <p:nvSpPr>
          <p:cNvPr id="9" name="Text 4"/>
          <p:cNvSpPr/>
          <p:nvPr/>
        </p:nvSpPr>
        <p:spPr>
          <a:xfrm>
            <a:off x="1299686" y="7194590"/>
            <a:ext cx="3018711" cy="388858"/>
          </a:xfrm>
          <a:prstGeom prst="rect">
            <a:avLst/>
          </a:prstGeom>
          <a:noFill/>
          <a:ln/>
        </p:spPr>
        <p:txBody>
          <a:bodyPr wrap="none" rtlCol="0" anchor="t"/>
          <a:lstStyle/>
          <a:p>
            <a:pPr marL="0" indent="0" algn="l">
              <a:lnSpc>
                <a:spcPts val="3062"/>
              </a:lnSpc>
              <a:buNone/>
            </a:pPr>
            <a:r>
              <a:rPr lang="en-US" sz="2187" b="1" dirty="0">
                <a:solidFill>
                  <a:srgbClr val="CFCBBF"/>
                </a:solidFill>
                <a:latin typeface="Raleway" pitchFamily="34" charset="0"/>
                <a:ea typeface="Raleway" pitchFamily="34" charset="-122"/>
                <a:cs typeface="Raleway" pitchFamily="34" charset="-120"/>
              </a:rPr>
              <a:t>by </a:t>
            </a:r>
            <a:r>
              <a:rPr lang="en-US" sz="2187" b="1" dirty="0" err="1">
                <a:solidFill>
                  <a:srgbClr val="CFCBBF"/>
                </a:solidFill>
                <a:latin typeface="Raleway" pitchFamily="34" charset="0"/>
                <a:ea typeface="Raleway" pitchFamily="34" charset="-122"/>
                <a:cs typeface="Raleway" pitchFamily="34" charset="-120"/>
              </a:rPr>
              <a:t>hesam</a:t>
            </a:r>
            <a:r>
              <a:rPr lang="en-US" sz="2187" b="1" dirty="0">
                <a:solidFill>
                  <a:srgbClr val="CFCBBF"/>
                </a:solidFill>
                <a:latin typeface="Raleway" pitchFamily="34" charset="0"/>
                <a:ea typeface="Raleway" pitchFamily="34" charset="-122"/>
                <a:cs typeface="Raleway" pitchFamily="34" charset="-120"/>
              </a:rPr>
              <a:t> malekiha</a:t>
            </a:r>
            <a:endParaRPr lang="en-US" sz="2187" dirty="0"/>
          </a:p>
        </p:txBody>
      </p:sp>
    </p:spTree>
    <p:extLst>
      <p:ext uri="{BB962C8B-B14F-4D97-AF65-F5344CB8AC3E}">
        <p14:creationId xmlns:p14="http://schemas.microsoft.com/office/powerpoint/2010/main" val="427295075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174075"/>
            <a:ext cx="7477601"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Experimental results and performance evaluation</a:t>
            </a:r>
            <a:endParaRPr lang="en-US" sz="4374" dirty="0"/>
          </a:p>
        </p:txBody>
      </p:sp>
      <p:sp>
        <p:nvSpPr>
          <p:cNvPr id="6" name="Text 2"/>
          <p:cNvSpPr/>
          <p:nvPr/>
        </p:nvSpPr>
        <p:spPr>
          <a:xfrm>
            <a:off x="833199" y="2896076"/>
            <a:ext cx="7477601"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proposed RHD method was extensively tested on a diverse dataset of color images. It demonstrated superior contrast enhancement capabilities while preserving the original hue and colorimetry. Quantitative metrics confirmed significant improvements over state-of-the-art techniques in terms of contrast, entropy, and perceptual quality.</a:t>
            </a:r>
            <a:endParaRPr lang="en-US" sz="1750" dirty="0"/>
          </a:p>
        </p:txBody>
      </p:sp>
      <p:sp>
        <p:nvSpPr>
          <p:cNvPr id="7" name="Text 3"/>
          <p:cNvSpPr/>
          <p:nvPr/>
        </p:nvSpPr>
        <p:spPr>
          <a:xfrm>
            <a:off x="833199" y="4922996"/>
            <a:ext cx="7477601" cy="2132409"/>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Comparative visual analysis revealed that the RHD algorithm outperformed existing methods in enhancing details, textures, and overall image clarity without introducing color distortions or unnatural artifacts. The method's robustness was validated across a variety of challenging scenarios, including low-light conditions, overexposed scenes, and images with complex color distributions.</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37067"/>
            <a:ext cx="14630400" cy="8229600"/>
          </a:xfrm>
          <a:prstGeom prst="rect">
            <a:avLst/>
          </a:prstGeom>
          <a:solidFill>
            <a:srgbClr val="1B1C1D"/>
          </a:solidFill>
          <a:ln/>
        </p:spPr>
      </p:sp>
      <p:sp>
        <p:nvSpPr>
          <p:cNvPr id="4" name="Text 1"/>
          <p:cNvSpPr/>
          <p:nvPr/>
        </p:nvSpPr>
        <p:spPr>
          <a:xfrm>
            <a:off x="3223736" y="474107"/>
            <a:ext cx="8182928" cy="1076563"/>
          </a:xfrm>
          <a:prstGeom prst="rect">
            <a:avLst/>
          </a:prstGeom>
          <a:noFill/>
          <a:ln/>
        </p:spPr>
        <p:txBody>
          <a:bodyPr wrap="square" rtlCol="0" anchor="t"/>
          <a:lstStyle/>
          <a:p>
            <a:pPr marL="0" indent="0">
              <a:lnSpc>
                <a:spcPts val="4239"/>
              </a:lnSpc>
              <a:buNone/>
            </a:pPr>
            <a:r>
              <a:rPr lang="en-US" sz="3391" dirty="0">
                <a:solidFill>
                  <a:srgbClr val="AE8625"/>
                </a:solidFill>
                <a:latin typeface="Prata" pitchFamily="34" charset="0"/>
                <a:ea typeface="Prata" pitchFamily="34" charset="-122"/>
                <a:cs typeface="Prata" pitchFamily="34" charset="-120"/>
              </a:rPr>
              <a:t>Applications of the RHD method in various domains</a:t>
            </a:r>
            <a:endParaRPr lang="en-US" sz="3391" dirty="0"/>
          </a:p>
        </p:txBody>
      </p:sp>
      <p:pic>
        <p:nvPicPr>
          <p:cNvPr id="5" name="Image 1" descr="preencoded.png"/>
          <p:cNvPicPr>
            <a:picLocks noChangeAspect="1"/>
          </p:cNvPicPr>
          <p:nvPr/>
        </p:nvPicPr>
        <p:blipFill>
          <a:blip r:embed="rId4"/>
          <a:stretch>
            <a:fillRect/>
          </a:stretch>
        </p:blipFill>
        <p:spPr>
          <a:xfrm>
            <a:off x="3223736" y="1895118"/>
            <a:ext cx="1851898" cy="1144548"/>
          </a:xfrm>
          <a:prstGeom prst="rect">
            <a:avLst/>
          </a:prstGeom>
        </p:spPr>
      </p:pic>
      <p:sp>
        <p:nvSpPr>
          <p:cNvPr id="6" name="Text 2"/>
          <p:cNvSpPr/>
          <p:nvPr/>
        </p:nvSpPr>
        <p:spPr>
          <a:xfrm>
            <a:off x="3223736" y="3254931"/>
            <a:ext cx="1851898" cy="269200"/>
          </a:xfrm>
          <a:prstGeom prst="rect">
            <a:avLst/>
          </a:prstGeom>
          <a:noFill/>
          <a:ln/>
        </p:spPr>
        <p:txBody>
          <a:bodyPr wrap="none" rtlCol="0" anchor="t"/>
          <a:lstStyle/>
          <a:p>
            <a:pPr marL="0" indent="0" algn="l">
              <a:lnSpc>
                <a:spcPts val="2119"/>
              </a:lnSpc>
              <a:buNone/>
            </a:pPr>
            <a:r>
              <a:rPr lang="en-US" sz="1696" dirty="0">
                <a:solidFill>
                  <a:srgbClr val="AE8625"/>
                </a:solidFill>
                <a:latin typeface="Prata" pitchFamily="34" charset="0"/>
                <a:ea typeface="Prata" pitchFamily="34" charset="-122"/>
                <a:cs typeface="Prata" pitchFamily="34" charset="-120"/>
              </a:rPr>
              <a:t>Medical Imaging</a:t>
            </a:r>
            <a:endParaRPr lang="en-US" sz="1696" dirty="0"/>
          </a:p>
        </p:txBody>
      </p:sp>
      <p:sp>
        <p:nvSpPr>
          <p:cNvPr id="7" name="Text 3"/>
          <p:cNvSpPr/>
          <p:nvPr/>
        </p:nvSpPr>
        <p:spPr>
          <a:xfrm>
            <a:off x="3223736" y="3627477"/>
            <a:ext cx="1851898" cy="3031927"/>
          </a:xfrm>
          <a:prstGeom prst="rect">
            <a:avLst/>
          </a:prstGeom>
          <a:noFill/>
          <a:ln/>
        </p:spPr>
        <p:txBody>
          <a:bodyPr wrap="square" rtlCol="0" anchor="t"/>
          <a:lstStyle/>
          <a:p>
            <a:pPr marL="0" indent="0" algn="l">
              <a:lnSpc>
                <a:spcPts val="2170"/>
              </a:lnSpc>
              <a:buNone/>
            </a:pPr>
            <a:r>
              <a:rPr lang="en-US" sz="1356" dirty="0">
                <a:solidFill>
                  <a:srgbClr val="CFCBBF"/>
                </a:solidFill>
                <a:latin typeface="Raleway" pitchFamily="34" charset="0"/>
                <a:ea typeface="Raleway" pitchFamily="34" charset="-122"/>
                <a:cs typeface="Raleway" pitchFamily="34" charset="-120"/>
              </a:rPr>
              <a:t>The RHD method has shown promising results in enhancing the contrast of medical images, such as X-rays, CT scans, and MRI scans, enabling healthcare professionals to better analyze and diagnose medical conditions.</a:t>
            </a:r>
            <a:endParaRPr lang="en-US" sz="1356" dirty="0"/>
          </a:p>
        </p:txBody>
      </p:sp>
      <p:sp>
        <p:nvSpPr>
          <p:cNvPr id="9" name="Text 4"/>
          <p:cNvSpPr/>
          <p:nvPr/>
        </p:nvSpPr>
        <p:spPr>
          <a:xfrm>
            <a:off x="5334000" y="3254931"/>
            <a:ext cx="1852017" cy="269200"/>
          </a:xfrm>
          <a:prstGeom prst="rect">
            <a:avLst/>
          </a:prstGeom>
          <a:noFill/>
          <a:ln/>
        </p:spPr>
        <p:txBody>
          <a:bodyPr wrap="none" rtlCol="0" anchor="t"/>
          <a:lstStyle/>
          <a:p>
            <a:pPr marL="0" indent="0" algn="l">
              <a:lnSpc>
                <a:spcPts val="2119"/>
              </a:lnSpc>
              <a:buNone/>
            </a:pPr>
            <a:r>
              <a:rPr lang="en-US" sz="1696" dirty="0">
                <a:solidFill>
                  <a:srgbClr val="AE8625"/>
                </a:solidFill>
                <a:latin typeface="Prata" pitchFamily="34" charset="0"/>
                <a:ea typeface="Prata" pitchFamily="34" charset="-122"/>
                <a:cs typeface="Prata" pitchFamily="34" charset="-120"/>
              </a:rPr>
              <a:t>Remote Sensing</a:t>
            </a:r>
            <a:endParaRPr lang="en-US" sz="1696" dirty="0"/>
          </a:p>
        </p:txBody>
      </p:sp>
      <p:sp>
        <p:nvSpPr>
          <p:cNvPr id="10" name="Text 5"/>
          <p:cNvSpPr/>
          <p:nvPr/>
        </p:nvSpPr>
        <p:spPr>
          <a:xfrm>
            <a:off x="5334000" y="3627477"/>
            <a:ext cx="1852017" cy="3031927"/>
          </a:xfrm>
          <a:prstGeom prst="rect">
            <a:avLst/>
          </a:prstGeom>
          <a:noFill/>
          <a:ln/>
        </p:spPr>
        <p:txBody>
          <a:bodyPr wrap="square" rtlCol="0" anchor="t"/>
          <a:lstStyle/>
          <a:p>
            <a:pPr marL="0" indent="0" algn="l">
              <a:lnSpc>
                <a:spcPts val="2170"/>
              </a:lnSpc>
              <a:buNone/>
            </a:pPr>
            <a:r>
              <a:rPr lang="en-US" sz="1356" dirty="0">
                <a:solidFill>
                  <a:srgbClr val="CFCBBF"/>
                </a:solidFill>
                <a:latin typeface="Raleway" pitchFamily="34" charset="0"/>
                <a:ea typeface="Raleway" pitchFamily="34" charset="-122"/>
                <a:cs typeface="Raleway" pitchFamily="34" charset="-120"/>
              </a:rPr>
              <a:t>The RHD algorithm has been successfully applied to improve the contrast of satellite and aerial imagery, aiding in applications like land use mapping, environmental monitoring, and disaster response planning.</a:t>
            </a:r>
            <a:endParaRPr lang="en-US" sz="1356" dirty="0"/>
          </a:p>
        </p:txBody>
      </p:sp>
      <p:sp>
        <p:nvSpPr>
          <p:cNvPr id="12" name="Text 6"/>
          <p:cNvSpPr/>
          <p:nvPr/>
        </p:nvSpPr>
        <p:spPr>
          <a:xfrm>
            <a:off x="7444383" y="3254931"/>
            <a:ext cx="1851898" cy="538401"/>
          </a:xfrm>
          <a:prstGeom prst="rect">
            <a:avLst/>
          </a:prstGeom>
          <a:noFill/>
          <a:ln/>
        </p:spPr>
        <p:txBody>
          <a:bodyPr wrap="square" rtlCol="0" anchor="t"/>
          <a:lstStyle/>
          <a:p>
            <a:pPr marL="0" indent="0" algn="l">
              <a:lnSpc>
                <a:spcPts val="2119"/>
              </a:lnSpc>
              <a:buNone/>
            </a:pPr>
            <a:r>
              <a:rPr lang="en-US" sz="1696" dirty="0">
                <a:solidFill>
                  <a:srgbClr val="AE8625"/>
                </a:solidFill>
                <a:latin typeface="Prata" pitchFamily="34" charset="0"/>
                <a:ea typeface="Prata" pitchFamily="34" charset="-122"/>
                <a:cs typeface="Prata" pitchFamily="34" charset="-120"/>
              </a:rPr>
              <a:t>Underwater Imaging</a:t>
            </a:r>
            <a:endParaRPr lang="en-US" sz="1696" dirty="0"/>
          </a:p>
        </p:txBody>
      </p:sp>
      <p:sp>
        <p:nvSpPr>
          <p:cNvPr id="13" name="Text 7"/>
          <p:cNvSpPr/>
          <p:nvPr/>
        </p:nvSpPr>
        <p:spPr>
          <a:xfrm>
            <a:off x="7444383" y="3896678"/>
            <a:ext cx="1851898" cy="3858816"/>
          </a:xfrm>
          <a:prstGeom prst="rect">
            <a:avLst/>
          </a:prstGeom>
          <a:noFill/>
          <a:ln/>
        </p:spPr>
        <p:txBody>
          <a:bodyPr wrap="square" rtlCol="0" anchor="t"/>
          <a:lstStyle/>
          <a:p>
            <a:pPr marL="0" indent="0" algn="l">
              <a:lnSpc>
                <a:spcPts val="2170"/>
              </a:lnSpc>
              <a:buNone/>
            </a:pPr>
            <a:r>
              <a:rPr lang="en-US" sz="1356" dirty="0">
                <a:solidFill>
                  <a:srgbClr val="CFCBBF"/>
                </a:solidFill>
                <a:latin typeface="Raleway" pitchFamily="34" charset="0"/>
                <a:ea typeface="Raleway" pitchFamily="34" charset="-122"/>
                <a:cs typeface="Raleway" pitchFamily="34" charset="-120"/>
              </a:rPr>
              <a:t>Underwater environments pose unique challenges for image contrast, but the RHD method has demonstrated its effectiveness in enhancing the visibility and details in underwater photographs and videos, benefiting marine research and exploration.</a:t>
            </a:r>
            <a:endParaRPr lang="en-US" sz="1356" dirty="0"/>
          </a:p>
        </p:txBody>
      </p:sp>
      <p:pic>
        <p:nvPicPr>
          <p:cNvPr id="14" name="Image 4" descr="preencoded.png"/>
          <p:cNvPicPr>
            <a:picLocks noChangeAspect="1"/>
          </p:cNvPicPr>
          <p:nvPr/>
        </p:nvPicPr>
        <p:blipFill>
          <a:blip r:embed="rId5"/>
          <a:stretch>
            <a:fillRect/>
          </a:stretch>
        </p:blipFill>
        <p:spPr>
          <a:xfrm>
            <a:off x="9554647" y="1895118"/>
            <a:ext cx="1852017" cy="1144548"/>
          </a:xfrm>
          <a:prstGeom prst="rect">
            <a:avLst/>
          </a:prstGeom>
        </p:spPr>
      </p:pic>
      <p:sp>
        <p:nvSpPr>
          <p:cNvPr id="15" name="Text 8"/>
          <p:cNvSpPr/>
          <p:nvPr/>
        </p:nvSpPr>
        <p:spPr>
          <a:xfrm>
            <a:off x="9554647" y="3254931"/>
            <a:ext cx="1852017" cy="538401"/>
          </a:xfrm>
          <a:prstGeom prst="rect">
            <a:avLst/>
          </a:prstGeom>
          <a:noFill/>
          <a:ln/>
        </p:spPr>
        <p:txBody>
          <a:bodyPr wrap="square" rtlCol="0" anchor="t"/>
          <a:lstStyle/>
          <a:p>
            <a:pPr marL="0" indent="0" algn="l">
              <a:lnSpc>
                <a:spcPts val="2119"/>
              </a:lnSpc>
              <a:buNone/>
            </a:pPr>
            <a:r>
              <a:rPr lang="en-US" sz="1696" dirty="0">
                <a:solidFill>
                  <a:srgbClr val="AE8625"/>
                </a:solidFill>
                <a:latin typeface="Prata" pitchFamily="34" charset="0"/>
                <a:ea typeface="Prata" pitchFamily="34" charset="-122"/>
                <a:cs typeface="Prata" pitchFamily="34" charset="-120"/>
              </a:rPr>
              <a:t>Creative Photography</a:t>
            </a:r>
            <a:endParaRPr lang="en-US" sz="1696" dirty="0"/>
          </a:p>
        </p:txBody>
      </p:sp>
      <p:sp>
        <p:nvSpPr>
          <p:cNvPr id="16" name="Text 9"/>
          <p:cNvSpPr/>
          <p:nvPr/>
        </p:nvSpPr>
        <p:spPr>
          <a:xfrm>
            <a:off x="9554647" y="3896678"/>
            <a:ext cx="1852017" cy="3307556"/>
          </a:xfrm>
          <a:prstGeom prst="rect">
            <a:avLst/>
          </a:prstGeom>
          <a:noFill/>
          <a:ln/>
        </p:spPr>
        <p:txBody>
          <a:bodyPr wrap="square" rtlCol="0" anchor="t"/>
          <a:lstStyle/>
          <a:p>
            <a:pPr marL="0" indent="0" algn="l">
              <a:lnSpc>
                <a:spcPts val="2170"/>
              </a:lnSpc>
              <a:buNone/>
            </a:pPr>
            <a:r>
              <a:rPr lang="en-US" sz="1356" dirty="0">
                <a:solidFill>
                  <a:srgbClr val="CFCBBF"/>
                </a:solidFill>
                <a:latin typeface="Raleway" pitchFamily="34" charset="0"/>
                <a:ea typeface="Raleway" pitchFamily="34" charset="-122"/>
                <a:cs typeface="Raleway" pitchFamily="34" charset="-120"/>
              </a:rPr>
              <a:t>Artists and photographers can leverage the RHD technique to selectively enhance the contrast of their images, adding depth, drama, and emotional impact to their creative works without introducing distortions or color shifts.</a:t>
            </a:r>
            <a:endParaRPr lang="en-US" sz="1356" dirty="0"/>
          </a:p>
        </p:txBody>
      </p:sp>
      <p:sp>
        <p:nvSpPr>
          <p:cNvPr id="17" name="Rectangle 16"/>
          <p:cNvSpPr/>
          <p:nvPr/>
        </p:nvSpPr>
        <p:spPr>
          <a:xfrm>
            <a:off x="5334000" y="1895118"/>
            <a:ext cx="1766711" cy="1144548"/>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8" name="Rectangle 17"/>
          <p:cNvSpPr/>
          <p:nvPr/>
        </p:nvSpPr>
        <p:spPr>
          <a:xfrm>
            <a:off x="7444323" y="1895118"/>
            <a:ext cx="1766711" cy="1144548"/>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174075"/>
            <a:ext cx="7477601"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Conclusion and Future Research Directions</a:t>
            </a:r>
            <a:endParaRPr lang="en-US" sz="4374" dirty="0"/>
          </a:p>
        </p:txBody>
      </p:sp>
      <p:sp>
        <p:nvSpPr>
          <p:cNvPr id="6" name="Text 2"/>
          <p:cNvSpPr/>
          <p:nvPr/>
        </p:nvSpPr>
        <p:spPr>
          <a:xfrm>
            <a:off x="6319599" y="2896076"/>
            <a:ext cx="7477601"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In conclusion, the proposed RHD method has demonstrated its effectiveness in preserving hue while significantly enhancing the contrast of color images. The mathematical formulation and computational steps of the algorithm have been thoroughly explained, showcasing its strong theoretical foundation and practical applicability.</a:t>
            </a:r>
            <a:endParaRPr lang="en-US" sz="1750" dirty="0"/>
          </a:p>
        </p:txBody>
      </p:sp>
      <p:sp>
        <p:nvSpPr>
          <p:cNvPr id="7" name="Text 3"/>
          <p:cNvSpPr/>
          <p:nvPr/>
        </p:nvSpPr>
        <p:spPr>
          <a:xfrm>
            <a:off x="6319599" y="4922996"/>
            <a:ext cx="7477601" cy="2132409"/>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Moving forward, future research directions may explore ways to further optimize the RHD method, such as investigating adaptive parameter selection or incorporating machine learning techniques to enhance its versatility. Additionally, exploring the integration of the RHD method with other image processing algorithms could lead to even more robust and comprehensive color image enhancement solutions.</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646152"/>
            <a:ext cx="7477601" cy="3832860"/>
          </a:xfrm>
          <a:prstGeom prst="rect">
            <a:avLst/>
          </a:prstGeom>
          <a:noFill/>
          <a:ln/>
        </p:spPr>
        <p:txBody>
          <a:bodyPr wrap="square" rtlCol="0" anchor="t"/>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Introduction to Hue Preservation Lossless Contrast Enhancement</a:t>
            </a:r>
            <a:endParaRPr lang="en-US" sz="6036" dirty="0"/>
          </a:p>
        </p:txBody>
      </p:sp>
      <p:sp>
        <p:nvSpPr>
          <p:cNvPr id="6" name="Text 2"/>
          <p:cNvSpPr/>
          <p:nvPr/>
        </p:nvSpPr>
        <p:spPr>
          <a:xfrm>
            <a:off x="833199" y="4812268"/>
            <a:ext cx="7477601" cy="2132409"/>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Discover a powerful image processing technique that can significantly improve the visual quality of color images without sacrificing color fidelity. This innovative method, known as hue preservation lossless contrast enhancement, leverages advanced algorithms to enhance contrast while preserving the natural hues and vibrant tones of the original image.</a:t>
            </a:r>
            <a:endParaRPr lang="en-US" sz="1750" dirty="0"/>
          </a:p>
        </p:txBody>
      </p:sp>
      <p:sp>
        <p:nvSpPr>
          <p:cNvPr id="7" name="Shape 3"/>
          <p:cNvSpPr/>
          <p:nvPr/>
        </p:nvSpPr>
        <p:spPr>
          <a:xfrm>
            <a:off x="833199" y="7211258"/>
            <a:ext cx="355402" cy="355402"/>
          </a:xfrm>
          <a:prstGeom prst="roundRect">
            <a:avLst>
              <a:gd name="adj" fmla="val 25726039"/>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840819" y="7218878"/>
            <a:ext cx="340162" cy="340162"/>
          </a:xfrm>
          <a:prstGeom prst="rect">
            <a:avLst/>
          </a:prstGeom>
        </p:spPr>
      </p:pic>
      <p:sp>
        <p:nvSpPr>
          <p:cNvPr id="9" name="Text 4"/>
          <p:cNvSpPr/>
          <p:nvPr/>
        </p:nvSpPr>
        <p:spPr>
          <a:xfrm>
            <a:off x="1299686" y="7194590"/>
            <a:ext cx="3018711" cy="388858"/>
          </a:xfrm>
          <a:prstGeom prst="rect">
            <a:avLst/>
          </a:prstGeom>
          <a:noFill/>
          <a:ln/>
        </p:spPr>
        <p:txBody>
          <a:bodyPr wrap="none" rtlCol="0" anchor="t"/>
          <a:lstStyle/>
          <a:p>
            <a:pPr marL="0" indent="0" algn="l">
              <a:lnSpc>
                <a:spcPts val="3062"/>
              </a:lnSpc>
              <a:buNone/>
            </a:pPr>
            <a:r>
              <a:rPr lang="en-US" sz="2187" b="1" dirty="0">
                <a:solidFill>
                  <a:srgbClr val="CFCBBF"/>
                </a:solidFill>
                <a:latin typeface="Raleway" pitchFamily="34" charset="0"/>
                <a:ea typeface="Raleway" pitchFamily="34" charset="-122"/>
                <a:cs typeface="Raleway" pitchFamily="34" charset="-120"/>
              </a:rPr>
              <a:t>by </a:t>
            </a:r>
            <a:r>
              <a:rPr lang="en-US" sz="2187" b="1" dirty="0" err="1">
                <a:solidFill>
                  <a:srgbClr val="CFCBBF"/>
                </a:solidFill>
                <a:latin typeface="Raleway" pitchFamily="34" charset="0"/>
                <a:ea typeface="Raleway" pitchFamily="34" charset="-122"/>
                <a:cs typeface="Raleway" pitchFamily="34" charset="-120"/>
              </a:rPr>
              <a:t>hesam</a:t>
            </a:r>
            <a:r>
              <a:rPr lang="en-US" sz="2187" b="1" dirty="0">
                <a:solidFill>
                  <a:srgbClr val="CFCBBF"/>
                </a:solidFill>
                <a:latin typeface="Raleway" pitchFamily="34" charset="0"/>
                <a:ea typeface="Raleway" pitchFamily="34" charset="-122"/>
                <a:cs typeface="Raleway" pitchFamily="34" charset="-120"/>
              </a:rPr>
              <a:t> malekiha</a:t>
            </a:r>
            <a:endParaRPr lang="en-US" sz="2187"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974050"/>
            <a:ext cx="9306401"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Overview of the Proposed RHD Method</a:t>
            </a:r>
            <a:endParaRPr lang="en-US" sz="4374" dirty="0"/>
          </a:p>
        </p:txBody>
      </p:sp>
      <p:sp>
        <p:nvSpPr>
          <p:cNvPr id="6" name="Shape 2"/>
          <p:cNvSpPr/>
          <p:nvPr/>
        </p:nvSpPr>
        <p:spPr>
          <a:xfrm>
            <a:off x="833199" y="2696051"/>
            <a:ext cx="4542115" cy="2701766"/>
          </a:xfrm>
          <a:prstGeom prst="roundRect">
            <a:avLst>
              <a:gd name="adj" fmla="val 2467"/>
            </a:avLst>
          </a:prstGeom>
          <a:solidFill>
            <a:srgbClr val="2D3033"/>
          </a:solidFill>
          <a:ln/>
        </p:spPr>
      </p:sp>
      <p:sp>
        <p:nvSpPr>
          <p:cNvPr id="7" name="Text 3"/>
          <p:cNvSpPr/>
          <p:nvPr/>
        </p:nvSpPr>
        <p:spPr>
          <a:xfrm>
            <a:off x="1055370" y="2918222"/>
            <a:ext cx="3354348"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Robust Hue Preservation</a:t>
            </a:r>
            <a:endParaRPr lang="en-US" sz="2187" dirty="0"/>
          </a:p>
        </p:txBody>
      </p:sp>
      <p:sp>
        <p:nvSpPr>
          <p:cNvPr id="8" name="Text 4"/>
          <p:cNvSpPr/>
          <p:nvPr/>
        </p:nvSpPr>
        <p:spPr>
          <a:xfrm>
            <a:off x="1055370" y="3398639"/>
            <a:ext cx="4097774"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RHD method employs a novel hue preservation technique that maintains the natural color tones of the image while enhancing the contrast effectively.</a:t>
            </a:r>
            <a:endParaRPr lang="en-US" sz="1750" dirty="0"/>
          </a:p>
        </p:txBody>
      </p:sp>
      <p:sp>
        <p:nvSpPr>
          <p:cNvPr id="9" name="Shape 5"/>
          <p:cNvSpPr/>
          <p:nvPr/>
        </p:nvSpPr>
        <p:spPr>
          <a:xfrm>
            <a:off x="5597485" y="2696051"/>
            <a:ext cx="4542115" cy="2701766"/>
          </a:xfrm>
          <a:prstGeom prst="roundRect">
            <a:avLst>
              <a:gd name="adj" fmla="val 2467"/>
            </a:avLst>
          </a:prstGeom>
          <a:solidFill>
            <a:srgbClr val="2D3033"/>
          </a:solidFill>
          <a:ln/>
        </p:spPr>
      </p:sp>
      <p:sp>
        <p:nvSpPr>
          <p:cNvPr id="10" name="Text 6"/>
          <p:cNvSpPr/>
          <p:nvPr/>
        </p:nvSpPr>
        <p:spPr>
          <a:xfrm>
            <a:off x="5819656" y="2918222"/>
            <a:ext cx="3725942"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Dynamic Range Adjustment</a:t>
            </a:r>
            <a:endParaRPr lang="en-US" sz="2187" dirty="0"/>
          </a:p>
        </p:txBody>
      </p:sp>
      <p:sp>
        <p:nvSpPr>
          <p:cNvPr id="11" name="Text 7"/>
          <p:cNvSpPr/>
          <p:nvPr/>
        </p:nvSpPr>
        <p:spPr>
          <a:xfrm>
            <a:off x="5819656" y="3398639"/>
            <a:ext cx="4097774" cy="1421606"/>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By intelligently adjusting the dynamic range, the RHD algorithm can boost contrast without introducing unnatural hue shifts or posterization artifacts.</a:t>
            </a:r>
            <a:endParaRPr lang="en-US" sz="1750" dirty="0"/>
          </a:p>
        </p:txBody>
      </p:sp>
      <p:sp>
        <p:nvSpPr>
          <p:cNvPr id="12" name="Shape 8"/>
          <p:cNvSpPr/>
          <p:nvPr/>
        </p:nvSpPr>
        <p:spPr>
          <a:xfrm>
            <a:off x="833199" y="5619988"/>
            <a:ext cx="9306401" cy="1635562"/>
          </a:xfrm>
          <a:prstGeom prst="roundRect">
            <a:avLst>
              <a:gd name="adj" fmla="val 4076"/>
            </a:avLst>
          </a:prstGeom>
          <a:solidFill>
            <a:srgbClr val="2D3033"/>
          </a:solidFill>
          <a:ln/>
        </p:spPr>
      </p:sp>
      <p:sp>
        <p:nvSpPr>
          <p:cNvPr id="13" name="Text 9"/>
          <p:cNvSpPr/>
          <p:nvPr/>
        </p:nvSpPr>
        <p:spPr>
          <a:xfrm>
            <a:off x="1055370" y="5842159"/>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Adaptive Processing</a:t>
            </a:r>
            <a:endParaRPr lang="en-US" sz="2187" dirty="0"/>
          </a:p>
        </p:txBody>
      </p:sp>
      <p:sp>
        <p:nvSpPr>
          <p:cNvPr id="14" name="Text 10"/>
          <p:cNvSpPr/>
          <p:nvPr/>
        </p:nvSpPr>
        <p:spPr>
          <a:xfrm>
            <a:off x="1055370" y="6322576"/>
            <a:ext cx="8862060" cy="710803"/>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RHD method adapts its parameters dynamically based on the image content, ensuring optimal performance across a wide variety of color images.</a:t>
            </a:r>
            <a:endParaRPr lang="en-US" sz="175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2220873"/>
            <a:ext cx="10554414"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Challenges in Color Image Contrast Enhancement</a:t>
            </a:r>
            <a:endParaRPr lang="en-US" sz="4374" dirty="0"/>
          </a:p>
        </p:txBody>
      </p:sp>
      <p:sp>
        <p:nvSpPr>
          <p:cNvPr id="5" name="Text 2"/>
          <p:cNvSpPr/>
          <p:nvPr/>
        </p:nvSpPr>
        <p:spPr>
          <a:xfrm>
            <a:off x="2393394" y="4053959"/>
            <a:ext cx="10199013"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CFCBBF"/>
                </a:solidFill>
                <a:latin typeface="Raleway" pitchFamily="34" charset="0"/>
                <a:ea typeface="Raleway" pitchFamily="34" charset="-122"/>
                <a:cs typeface="Raleway" pitchFamily="34" charset="-120"/>
              </a:rPr>
              <a:t>Preserving the natural </a:t>
            </a:r>
            <a:r>
              <a:rPr lang="en-US" sz="1750" b="1" dirty="0">
                <a:solidFill>
                  <a:srgbClr val="CFCBBF"/>
                </a:solidFill>
                <a:latin typeface="Raleway" pitchFamily="34" charset="0"/>
                <a:ea typeface="Raleway" pitchFamily="34" charset="-122"/>
                <a:cs typeface="Raleway" pitchFamily="34" charset="-120"/>
              </a:rPr>
              <a:t>hue</a:t>
            </a:r>
            <a:r>
              <a:rPr lang="en-US" sz="1750" dirty="0">
                <a:solidFill>
                  <a:srgbClr val="CFCBBF"/>
                </a:solidFill>
                <a:latin typeface="Raleway" pitchFamily="34" charset="0"/>
                <a:ea typeface="Raleway" pitchFamily="34" charset="-122"/>
                <a:cs typeface="Raleway" pitchFamily="34" charset="-120"/>
              </a:rPr>
              <a:t> and </a:t>
            </a:r>
            <a:r>
              <a:rPr lang="en-US" sz="1750" b="1" dirty="0">
                <a:solidFill>
                  <a:srgbClr val="CFCBBF"/>
                </a:solidFill>
                <a:latin typeface="Raleway" pitchFamily="34" charset="0"/>
                <a:ea typeface="Raleway" pitchFamily="34" charset="-122"/>
                <a:cs typeface="Raleway" pitchFamily="34" charset="-120"/>
              </a:rPr>
              <a:t>color balance</a:t>
            </a:r>
            <a:r>
              <a:rPr lang="en-US" sz="1750" dirty="0">
                <a:solidFill>
                  <a:srgbClr val="CFCBBF"/>
                </a:solidFill>
                <a:latin typeface="Raleway" pitchFamily="34" charset="0"/>
                <a:ea typeface="Raleway" pitchFamily="34" charset="-122"/>
                <a:cs typeface="Raleway" pitchFamily="34" charset="-120"/>
              </a:rPr>
              <a:t> during contrast enhancement is a key challenge.</a:t>
            </a:r>
            <a:endParaRPr lang="en-US" sz="1750" dirty="0"/>
          </a:p>
        </p:txBody>
      </p:sp>
      <p:sp>
        <p:nvSpPr>
          <p:cNvPr id="6" name="Text 3"/>
          <p:cNvSpPr/>
          <p:nvPr/>
        </p:nvSpPr>
        <p:spPr>
          <a:xfrm>
            <a:off x="2393394" y="4498181"/>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CFCBBF"/>
                </a:solidFill>
                <a:latin typeface="Raleway" pitchFamily="34" charset="0"/>
                <a:ea typeface="Raleway" pitchFamily="34" charset="-122"/>
                <a:cs typeface="Raleway" pitchFamily="34" charset="-120"/>
              </a:rPr>
              <a:t>Avoiding </a:t>
            </a:r>
            <a:r>
              <a:rPr lang="en-US" sz="1750" b="1" dirty="0">
                <a:solidFill>
                  <a:srgbClr val="CFCBBF"/>
                </a:solidFill>
                <a:latin typeface="Raleway" pitchFamily="34" charset="0"/>
                <a:ea typeface="Raleway" pitchFamily="34" charset="-122"/>
                <a:cs typeface="Raleway" pitchFamily="34" charset="-120"/>
              </a:rPr>
              <a:t>noise amplification</a:t>
            </a:r>
            <a:r>
              <a:rPr lang="en-US" sz="1750" dirty="0">
                <a:solidFill>
                  <a:srgbClr val="CFCBBF"/>
                </a:solidFill>
                <a:latin typeface="Raleway" pitchFamily="34" charset="0"/>
                <a:ea typeface="Raleway" pitchFamily="34" charset="-122"/>
                <a:cs typeface="Raleway" pitchFamily="34" charset="-120"/>
              </a:rPr>
              <a:t> and </a:t>
            </a:r>
            <a:r>
              <a:rPr lang="en-US" sz="1750" b="1" dirty="0">
                <a:solidFill>
                  <a:srgbClr val="CFCBBF"/>
                </a:solidFill>
                <a:latin typeface="Raleway" pitchFamily="34" charset="0"/>
                <a:ea typeface="Raleway" pitchFamily="34" charset="-122"/>
                <a:cs typeface="Raleway" pitchFamily="34" charset="-120"/>
              </a:rPr>
              <a:t>color distortion</a:t>
            </a:r>
            <a:r>
              <a:rPr lang="en-US" sz="1750" dirty="0">
                <a:solidFill>
                  <a:srgbClr val="CFCBBF"/>
                </a:solidFill>
                <a:latin typeface="Raleway" pitchFamily="34" charset="0"/>
                <a:ea typeface="Raleway" pitchFamily="34" charset="-122"/>
                <a:cs typeface="Raleway" pitchFamily="34" charset="-120"/>
              </a:rPr>
              <a:t> while improving contrast is another significant hurdle.</a:t>
            </a:r>
            <a:endParaRPr lang="en-US" sz="1750" dirty="0"/>
          </a:p>
        </p:txBody>
      </p:sp>
      <p:sp>
        <p:nvSpPr>
          <p:cNvPr id="7" name="Text 4"/>
          <p:cNvSpPr/>
          <p:nvPr/>
        </p:nvSpPr>
        <p:spPr>
          <a:xfrm>
            <a:off x="2393394" y="5297805"/>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CFCBBF"/>
                </a:solidFill>
                <a:latin typeface="Raleway" pitchFamily="34" charset="0"/>
                <a:ea typeface="Raleway" pitchFamily="34" charset="-122"/>
                <a:cs typeface="Raleway" pitchFamily="34" charset="-120"/>
              </a:rPr>
              <a:t>Maintaining </a:t>
            </a:r>
            <a:r>
              <a:rPr lang="en-US" sz="1750" b="1" dirty="0">
                <a:solidFill>
                  <a:srgbClr val="CFCBBF"/>
                </a:solidFill>
                <a:latin typeface="Raleway" pitchFamily="34" charset="0"/>
                <a:ea typeface="Raleway" pitchFamily="34" charset="-122"/>
                <a:cs typeface="Raleway" pitchFamily="34" charset="-120"/>
              </a:rPr>
              <a:t>edge sharpness</a:t>
            </a:r>
            <a:r>
              <a:rPr lang="en-US" sz="1750" dirty="0">
                <a:solidFill>
                  <a:srgbClr val="CFCBBF"/>
                </a:solidFill>
                <a:latin typeface="Raleway" pitchFamily="34" charset="0"/>
                <a:ea typeface="Raleway" pitchFamily="34" charset="-122"/>
                <a:cs typeface="Raleway" pitchFamily="34" charset="-120"/>
              </a:rPr>
              <a:t> and </a:t>
            </a:r>
            <a:r>
              <a:rPr lang="en-US" sz="1750" b="1" dirty="0">
                <a:solidFill>
                  <a:srgbClr val="CFCBBF"/>
                </a:solidFill>
                <a:latin typeface="Raleway" pitchFamily="34" charset="0"/>
                <a:ea typeface="Raleway" pitchFamily="34" charset="-122"/>
                <a:cs typeface="Raleway" pitchFamily="34" charset="-120"/>
              </a:rPr>
              <a:t>detail preservation</a:t>
            </a:r>
            <a:r>
              <a:rPr lang="en-US" sz="1750" dirty="0">
                <a:solidFill>
                  <a:srgbClr val="CFCBBF"/>
                </a:solidFill>
                <a:latin typeface="Raleway" pitchFamily="34" charset="0"/>
                <a:ea typeface="Raleway" pitchFamily="34" charset="-122"/>
                <a:cs typeface="Raleway" pitchFamily="34" charset="-120"/>
              </a:rPr>
              <a:t> is crucial, yet often difficult to achieve simultaneously with contrast enhancement.</a:t>
            </a:r>
            <a:endParaRPr lang="en-US" sz="175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1175147" y="789622"/>
            <a:ext cx="8622387" cy="1134666"/>
          </a:xfrm>
          <a:prstGeom prst="rect">
            <a:avLst/>
          </a:prstGeom>
          <a:noFill/>
          <a:ln/>
        </p:spPr>
        <p:txBody>
          <a:bodyPr wrap="square" rtlCol="0" anchor="t"/>
          <a:lstStyle/>
          <a:p>
            <a:pPr marL="0" indent="0">
              <a:lnSpc>
                <a:spcPts val="4467"/>
              </a:lnSpc>
              <a:buNone/>
            </a:pPr>
            <a:r>
              <a:rPr lang="en-US" sz="3573" dirty="0">
                <a:solidFill>
                  <a:srgbClr val="AE8625"/>
                </a:solidFill>
                <a:latin typeface="Prata" pitchFamily="34" charset="0"/>
                <a:ea typeface="Prata" pitchFamily="34" charset="-122"/>
                <a:cs typeface="Prata" pitchFamily="34" charset="-120"/>
              </a:rPr>
              <a:t>Principles of Hue Preservation in Contrast Enhancement</a:t>
            </a:r>
            <a:endParaRPr lang="en-US" sz="3573" dirty="0"/>
          </a:p>
        </p:txBody>
      </p:sp>
      <p:sp>
        <p:nvSpPr>
          <p:cNvPr id="6" name="Shape 2"/>
          <p:cNvSpPr/>
          <p:nvPr/>
        </p:nvSpPr>
        <p:spPr>
          <a:xfrm>
            <a:off x="1436013" y="2196465"/>
            <a:ext cx="22622" cy="5243513"/>
          </a:xfrm>
          <a:prstGeom prst="rect">
            <a:avLst/>
          </a:prstGeom>
          <a:solidFill>
            <a:srgbClr val="D2AC47"/>
          </a:solidFill>
          <a:ln/>
        </p:spPr>
      </p:sp>
      <p:sp>
        <p:nvSpPr>
          <p:cNvPr id="7" name="Shape 3"/>
          <p:cNvSpPr/>
          <p:nvPr/>
        </p:nvSpPr>
        <p:spPr>
          <a:xfrm>
            <a:off x="1651516" y="2531150"/>
            <a:ext cx="635318" cy="22622"/>
          </a:xfrm>
          <a:prstGeom prst="rect">
            <a:avLst/>
          </a:prstGeom>
          <a:solidFill>
            <a:srgbClr val="D2AC47"/>
          </a:solidFill>
          <a:ln/>
        </p:spPr>
      </p:sp>
      <p:sp>
        <p:nvSpPr>
          <p:cNvPr id="8" name="Shape 4"/>
          <p:cNvSpPr/>
          <p:nvPr/>
        </p:nvSpPr>
        <p:spPr>
          <a:xfrm>
            <a:off x="1243132" y="2338268"/>
            <a:ext cx="408384" cy="408384"/>
          </a:xfrm>
          <a:prstGeom prst="roundRect">
            <a:avLst>
              <a:gd name="adj" fmla="val 13335"/>
            </a:avLst>
          </a:prstGeom>
          <a:solidFill>
            <a:srgbClr val="2D3033"/>
          </a:solidFill>
          <a:ln/>
        </p:spPr>
      </p:sp>
      <p:sp>
        <p:nvSpPr>
          <p:cNvPr id="9" name="Text 5"/>
          <p:cNvSpPr/>
          <p:nvPr/>
        </p:nvSpPr>
        <p:spPr>
          <a:xfrm>
            <a:off x="1400294" y="2372320"/>
            <a:ext cx="93940" cy="340281"/>
          </a:xfrm>
          <a:prstGeom prst="rect">
            <a:avLst/>
          </a:prstGeom>
          <a:noFill/>
          <a:ln/>
        </p:spPr>
        <p:txBody>
          <a:bodyPr wrap="none" rtlCol="0" anchor="t"/>
          <a:lstStyle/>
          <a:p>
            <a:pPr marL="0" indent="0" algn="ctr">
              <a:lnSpc>
                <a:spcPts val="2680"/>
              </a:lnSpc>
              <a:buNone/>
            </a:pPr>
            <a:r>
              <a:rPr lang="en-US" sz="2144" dirty="0">
                <a:solidFill>
                  <a:srgbClr val="AE8625"/>
                </a:solidFill>
                <a:latin typeface="Prata" pitchFamily="34" charset="0"/>
                <a:ea typeface="Prata" pitchFamily="34" charset="-122"/>
                <a:cs typeface="Prata" pitchFamily="34" charset="-120"/>
              </a:rPr>
              <a:t>1</a:t>
            </a:r>
            <a:endParaRPr lang="en-US" sz="2144" dirty="0"/>
          </a:p>
        </p:txBody>
      </p:sp>
      <p:sp>
        <p:nvSpPr>
          <p:cNvPr id="10" name="Text 6"/>
          <p:cNvSpPr/>
          <p:nvPr/>
        </p:nvSpPr>
        <p:spPr>
          <a:xfrm>
            <a:off x="2445663" y="2377916"/>
            <a:ext cx="2520196" cy="283607"/>
          </a:xfrm>
          <a:prstGeom prst="rect">
            <a:avLst/>
          </a:prstGeom>
          <a:noFill/>
          <a:ln/>
        </p:spPr>
        <p:txBody>
          <a:bodyPr wrap="none" rtlCol="0" anchor="t"/>
          <a:lstStyle/>
          <a:p>
            <a:pPr marL="0" indent="0" algn="l">
              <a:lnSpc>
                <a:spcPts val="2233"/>
              </a:lnSpc>
              <a:buNone/>
            </a:pPr>
            <a:r>
              <a:rPr lang="en-US" sz="1787" dirty="0">
                <a:solidFill>
                  <a:srgbClr val="AE8625"/>
                </a:solidFill>
                <a:latin typeface="Prata" pitchFamily="34" charset="0"/>
                <a:ea typeface="Prata" pitchFamily="34" charset="-122"/>
                <a:cs typeface="Prata" pitchFamily="34" charset="-120"/>
              </a:rPr>
              <a:t>Maintain Color Fidelity</a:t>
            </a:r>
            <a:endParaRPr lang="en-US" sz="1787" dirty="0"/>
          </a:p>
        </p:txBody>
      </p:sp>
      <p:sp>
        <p:nvSpPr>
          <p:cNvPr id="11" name="Text 7"/>
          <p:cNvSpPr/>
          <p:nvPr/>
        </p:nvSpPr>
        <p:spPr>
          <a:xfrm>
            <a:off x="2445663" y="2770346"/>
            <a:ext cx="7351871" cy="871538"/>
          </a:xfrm>
          <a:prstGeom prst="rect">
            <a:avLst/>
          </a:prstGeom>
          <a:noFill/>
          <a:ln/>
        </p:spPr>
        <p:txBody>
          <a:bodyPr wrap="square" rtlCol="0" anchor="t"/>
          <a:lstStyle/>
          <a:p>
            <a:pPr marL="0" indent="0" algn="l">
              <a:lnSpc>
                <a:spcPts val="2287"/>
              </a:lnSpc>
              <a:buNone/>
            </a:pPr>
            <a:r>
              <a:rPr lang="en-US" sz="1429" dirty="0">
                <a:solidFill>
                  <a:srgbClr val="CFCBBF"/>
                </a:solidFill>
                <a:latin typeface="Raleway" pitchFamily="34" charset="0"/>
                <a:ea typeface="Raleway" pitchFamily="34" charset="-122"/>
                <a:cs typeface="Raleway" pitchFamily="34" charset="-120"/>
              </a:rPr>
              <a:t>The primary goal is to enhance contrast without distorting the original hues and colors of the image. Preserving the natural color balance is crucial for realistic and visually appealing results.</a:t>
            </a:r>
            <a:endParaRPr lang="en-US" sz="1429" dirty="0"/>
          </a:p>
        </p:txBody>
      </p:sp>
      <p:sp>
        <p:nvSpPr>
          <p:cNvPr id="12" name="Shape 8"/>
          <p:cNvSpPr/>
          <p:nvPr/>
        </p:nvSpPr>
        <p:spPr>
          <a:xfrm>
            <a:off x="1651516" y="4339471"/>
            <a:ext cx="635318" cy="22622"/>
          </a:xfrm>
          <a:prstGeom prst="rect">
            <a:avLst/>
          </a:prstGeom>
          <a:solidFill>
            <a:srgbClr val="D2AC47"/>
          </a:solidFill>
          <a:ln/>
        </p:spPr>
      </p:sp>
      <p:sp>
        <p:nvSpPr>
          <p:cNvPr id="13" name="Shape 9"/>
          <p:cNvSpPr/>
          <p:nvPr/>
        </p:nvSpPr>
        <p:spPr>
          <a:xfrm>
            <a:off x="1243132" y="4146590"/>
            <a:ext cx="408384" cy="408384"/>
          </a:xfrm>
          <a:prstGeom prst="roundRect">
            <a:avLst>
              <a:gd name="adj" fmla="val 13335"/>
            </a:avLst>
          </a:prstGeom>
          <a:solidFill>
            <a:srgbClr val="2D3033"/>
          </a:solidFill>
          <a:ln/>
        </p:spPr>
      </p:sp>
      <p:sp>
        <p:nvSpPr>
          <p:cNvPr id="14" name="Text 10"/>
          <p:cNvSpPr/>
          <p:nvPr/>
        </p:nvSpPr>
        <p:spPr>
          <a:xfrm>
            <a:off x="1363861" y="4180642"/>
            <a:ext cx="166926" cy="340281"/>
          </a:xfrm>
          <a:prstGeom prst="rect">
            <a:avLst/>
          </a:prstGeom>
          <a:noFill/>
          <a:ln/>
        </p:spPr>
        <p:txBody>
          <a:bodyPr wrap="none" rtlCol="0" anchor="t"/>
          <a:lstStyle/>
          <a:p>
            <a:pPr marL="0" indent="0" algn="ctr">
              <a:lnSpc>
                <a:spcPts val="2680"/>
              </a:lnSpc>
              <a:buNone/>
            </a:pPr>
            <a:r>
              <a:rPr lang="en-US" sz="2144" dirty="0">
                <a:solidFill>
                  <a:srgbClr val="AE8625"/>
                </a:solidFill>
                <a:latin typeface="Prata" pitchFamily="34" charset="0"/>
                <a:ea typeface="Prata" pitchFamily="34" charset="-122"/>
                <a:cs typeface="Prata" pitchFamily="34" charset="-120"/>
              </a:rPr>
              <a:t>2</a:t>
            </a:r>
            <a:endParaRPr lang="en-US" sz="2144" dirty="0"/>
          </a:p>
        </p:txBody>
      </p:sp>
      <p:sp>
        <p:nvSpPr>
          <p:cNvPr id="15" name="Text 11"/>
          <p:cNvSpPr/>
          <p:nvPr/>
        </p:nvSpPr>
        <p:spPr>
          <a:xfrm>
            <a:off x="2445663" y="4186238"/>
            <a:ext cx="2268974" cy="283607"/>
          </a:xfrm>
          <a:prstGeom prst="rect">
            <a:avLst/>
          </a:prstGeom>
          <a:noFill/>
          <a:ln/>
        </p:spPr>
        <p:txBody>
          <a:bodyPr wrap="none" rtlCol="0" anchor="t"/>
          <a:lstStyle/>
          <a:p>
            <a:pPr marL="0" indent="0" algn="l">
              <a:lnSpc>
                <a:spcPts val="2233"/>
              </a:lnSpc>
              <a:buNone/>
            </a:pPr>
            <a:r>
              <a:rPr lang="en-US" sz="1787" dirty="0">
                <a:solidFill>
                  <a:srgbClr val="AE8625"/>
                </a:solidFill>
                <a:latin typeface="Prata" pitchFamily="34" charset="0"/>
                <a:ea typeface="Prata" pitchFamily="34" charset="-122"/>
                <a:cs typeface="Prata" pitchFamily="34" charset="-120"/>
              </a:rPr>
              <a:t>Avoid Color Shifts</a:t>
            </a:r>
            <a:endParaRPr lang="en-US" sz="1787" dirty="0"/>
          </a:p>
        </p:txBody>
      </p:sp>
      <p:sp>
        <p:nvSpPr>
          <p:cNvPr id="16" name="Text 12"/>
          <p:cNvSpPr/>
          <p:nvPr/>
        </p:nvSpPr>
        <p:spPr>
          <a:xfrm>
            <a:off x="2445663" y="4578668"/>
            <a:ext cx="7351871" cy="871538"/>
          </a:xfrm>
          <a:prstGeom prst="rect">
            <a:avLst/>
          </a:prstGeom>
          <a:noFill/>
          <a:ln/>
        </p:spPr>
        <p:txBody>
          <a:bodyPr wrap="square" rtlCol="0" anchor="t"/>
          <a:lstStyle/>
          <a:p>
            <a:pPr marL="0" indent="0" algn="l">
              <a:lnSpc>
                <a:spcPts val="2287"/>
              </a:lnSpc>
              <a:buNone/>
            </a:pPr>
            <a:r>
              <a:rPr lang="en-US" sz="1429" dirty="0">
                <a:solidFill>
                  <a:srgbClr val="CFCBBF"/>
                </a:solidFill>
                <a:latin typeface="Raleway" pitchFamily="34" charset="0"/>
                <a:ea typeface="Raleway" pitchFamily="34" charset="-122"/>
                <a:cs typeface="Raleway" pitchFamily="34" charset="-120"/>
              </a:rPr>
              <a:t>Contrast enhancement techniques that do not consider color relationships can lead to unnatural color shifts, such as oversaturation or color casts. The method must intelligently adjust brightness and contrast while keeping hues intact.</a:t>
            </a:r>
            <a:endParaRPr lang="en-US" sz="1429" dirty="0"/>
          </a:p>
        </p:txBody>
      </p:sp>
      <p:sp>
        <p:nvSpPr>
          <p:cNvPr id="17" name="Shape 13"/>
          <p:cNvSpPr/>
          <p:nvPr/>
        </p:nvSpPr>
        <p:spPr>
          <a:xfrm>
            <a:off x="1651516" y="6147792"/>
            <a:ext cx="635318" cy="22622"/>
          </a:xfrm>
          <a:prstGeom prst="rect">
            <a:avLst/>
          </a:prstGeom>
          <a:solidFill>
            <a:srgbClr val="D2AC47"/>
          </a:solidFill>
          <a:ln/>
        </p:spPr>
      </p:sp>
      <p:sp>
        <p:nvSpPr>
          <p:cNvPr id="18" name="Shape 14"/>
          <p:cNvSpPr/>
          <p:nvPr/>
        </p:nvSpPr>
        <p:spPr>
          <a:xfrm>
            <a:off x="1243132" y="5954911"/>
            <a:ext cx="408384" cy="408384"/>
          </a:xfrm>
          <a:prstGeom prst="roundRect">
            <a:avLst>
              <a:gd name="adj" fmla="val 13335"/>
            </a:avLst>
          </a:prstGeom>
          <a:solidFill>
            <a:srgbClr val="2D3033"/>
          </a:solidFill>
          <a:ln/>
        </p:spPr>
      </p:sp>
      <p:sp>
        <p:nvSpPr>
          <p:cNvPr id="19" name="Text 15"/>
          <p:cNvSpPr/>
          <p:nvPr/>
        </p:nvSpPr>
        <p:spPr>
          <a:xfrm>
            <a:off x="1362908" y="5988963"/>
            <a:ext cx="168831" cy="340281"/>
          </a:xfrm>
          <a:prstGeom prst="rect">
            <a:avLst/>
          </a:prstGeom>
          <a:noFill/>
          <a:ln/>
        </p:spPr>
        <p:txBody>
          <a:bodyPr wrap="none" rtlCol="0" anchor="t"/>
          <a:lstStyle/>
          <a:p>
            <a:pPr marL="0" indent="0" algn="ctr">
              <a:lnSpc>
                <a:spcPts val="2680"/>
              </a:lnSpc>
              <a:buNone/>
            </a:pPr>
            <a:r>
              <a:rPr lang="en-US" sz="2144" dirty="0">
                <a:solidFill>
                  <a:srgbClr val="AE8625"/>
                </a:solidFill>
                <a:latin typeface="Prata" pitchFamily="34" charset="0"/>
                <a:ea typeface="Prata" pitchFamily="34" charset="-122"/>
                <a:cs typeface="Prata" pitchFamily="34" charset="-120"/>
              </a:rPr>
              <a:t>3</a:t>
            </a:r>
            <a:endParaRPr lang="en-US" sz="2144" dirty="0"/>
          </a:p>
        </p:txBody>
      </p:sp>
      <p:sp>
        <p:nvSpPr>
          <p:cNvPr id="20" name="Text 16"/>
          <p:cNvSpPr/>
          <p:nvPr/>
        </p:nvSpPr>
        <p:spPr>
          <a:xfrm>
            <a:off x="2445663" y="5994559"/>
            <a:ext cx="3027759" cy="283607"/>
          </a:xfrm>
          <a:prstGeom prst="rect">
            <a:avLst/>
          </a:prstGeom>
          <a:noFill/>
          <a:ln/>
        </p:spPr>
        <p:txBody>
          <a:bodyPr wrap="none" rtlCol="0" anchor="t"/>
          <a:lstStyle/>
          <a:p>
            <a:pPr marL="0" indent="0" algn="l">
              <a:lnSpc>
                <a:spcPts val="2233"/>
              </a:lnSpc>
              <a:buNone/>
            </a:pPr>
            <a:r>
              <a:rPr lang="en-US" sz="1787" dirty="0">
                <a:solidFill>
                  <a:srgbClr val="AE8625"/>
                </a:solidFill>
                <a:latin typeface="Prata" pitchFamily="34" charset="0"/>
                <a:ea typeface="Prata" pitchFamily="34" charset="-122"/>
                <a:cs typeface="Prata" pitchFamily="34" charset="-120"/>
              </a:rPr>
              <a:t>Retain Perceptual Accuracy</a:t>
            </a:r>
            <a:endParaRPr lang="en-US" sz="1787" dirty="0"/>
          </a:p>
        </p:txBody>
      </p:sp>
      <p:sp>
        <p:nvSpPr>
          <p:cNvPr id="21" name="Text 17"/>
          <p:cNvSpPr/>
          <p:nvPr/>
        </p:nvSpPr>
        <p:spPr>
          <a:xfrm>
            <a:off x="2445663" y="6386989"/>
            <a:ext cx="7351871" cy="871538"/>
          </a:xfrm>
          <a:prstGeom prst="rect">
            <a:avLst/>
          </a:prstGeom>
          <a:noFill/>
          <a:ln/>
        </p:spPr>
        <p:txBody>
          <a:bodyPr wrap="square" rtlCol="0" anchor="t"/>
          <a:lstStyle/>
          <a:p>
            <a:pPr marL="0" indent="0" algn="l">
              <a:lnSpc>
                <a:spcPts val="2287"/>
              </a:lnSpc>
              <a:buNone/>
            </a:pPr>
            <a:r>
              <a:rPr lang="en-US" sz="1429" dirty="0">
                <a:solidFill>
                  <a:srgbClr val="CFCBBF"/>
                </a:solidFill>
                <a:latin typeface="Raleway" pitchFamily="34" charset="0"/>
                <a:ea typeface="Raleway" pitchFamily="34" charset="-122"/>
                <a:cs typeface="Raleway" pitchFamily="34" charset="-120"/>
              </a:rPr>
              <a:t>Hue preservation ensures that the enhanced image maintains perceptual accuracy, where colors appear as they would in the real world. This is essential for applications like photography, video, and digital art where color fidelity is paramount.</a:t>
            </a:r>
            <a:endParaRPr lang="en-US" sz="1429"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5842"/>
            <a:ext cx="14630400" cy="8229600"/>
          </a:xfrm>
          <a:prstGeom prst="rect">
            <a:avLst/>
          </a:prstGeom>
          <a:solidFill>
            <a:srgbClr val="1B1C1D"/>
          </a:solidFill>
          <a:ln/>
        </p:spPr>
        <p:txBody>
          <a:bodyPr/>
          <a:lstStyle/>
          <a:p>
            <a:endParaRPr lang="en-US" dirty="0"/>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1175147" y="789622"/>
            <a:ext cx="8622387" cy="1134666"/>
          </a:xfrm>
          <a:prstGeom prst="rect">
            <a:avLst/>
          </a:prstGeom>
          <a:noFill/>
          <a:ln/>
        </p:spPr>
        <p:txBody>
          <a:bodyPr wrap="square" rtlCol="0" anchor="t"/>
          <a:lstStyle/>
          <a:p>
            <a:pPr marL="0" indent="0">
              <a:lnSpc>
                <a:spcPts val="4467"/>
              </a:lnSpc>
              <a:buNone/>
            </a:pPr>
            <a:r>
              <a:rPr lang="en-US" sz="3573" dirty="0">
                <a:solidFill>
                  <a:srgbClr val="AE8625"/>
                </a:solidFill>
                <a:latin typeface="Prata" pitchFamily="34" charset="0"/>
                <a:ea typeface="Prata" pitchFamily="34" charset="-122"/>
              </a:rPr>
              <a:t>Algorithm</a:t>
            </a:r>
            <a:endParaRPr lang="en-US" sz="3573" dirty="0"/>
          </a:p>
        </p:txBody>
      </p:sp>
      <p:sp>
        <p:nvSpPr>
          <p:cNvPr id="6" name="Shape 2"/>
          <p:cNvSpPr/>
          <p:nvPr/>
        </p:nvSpPr>
        <p:spPr>
          <a:xfrm>
            <a:off x="1436013" y="2196465"/>
            <a:ext cx="22622" cy="5243513"/>
          </a:xfrm>
          <a:prstGeom prst="rect">
            <a:avLst/>
          </a:prstGeom>
          <a:solidFill>
            <a:srgbClr val="D2AC47"/>
          </a:solidFill>
          <a:ln/>
        </p:spPr>
      </p:sp>
      <p:sp>
        <p:nvSpPr>
          <p:cNvPr id="7" name="Shape 3"/>
          <p:cNvSpPr/>
          <p:nvPr/>
        </p:nvSpPr>
        <p:spPr>
          <a:xfrm>
            <a:off x="1651516" y="2531150"/>
            <a:ext cx="635318" cy="22622"/>
          </a:xfrm>
          <a:prstGeom prst="rect">
            <a:avLst/>
          </a:prstGeom>
          <a:solidFill>
            <a:srgbClr val="D2AC47"/>
          </a:solidFill>
          <a:ln/>
        </p:spPr>
      </p:sp>
      <p:sp>
        <p:nvSpPr>
          <p:cNvPr id="8" name="Shape 4"/>
          <p:cNvSpPr/>
          <p:nvPr/>
        </p:nvSpPr>
        <p:spPr>
          <a:xfrm>
            <a:off x="1243132" y="2338268"/>
            <a:ext cx="408384" cy="408384"/>
          </a:xfrm>
          <a:prstGeom prst="roundRect">
            <a:avLst>
              <a:gd name="adj" fmla="val 13335"/>
            </a:avLst>
          </a:prstGeom>
          <a:solidFill>
            <a:srgbClr val="2D3033"/>
          </a:solidFill>
          <a:ln/>
        </p:spPr>
      </p:sp>
      <p:sp>
        <p:nvSpPr>
          <p:cNvPr id="9" name="Text 5"/>
          <p:cNvSpPr/>
          <p:nvPr/>
        </p:nvSpPr>
        <p:spPr>
          <a:xfrm>
            <a:off x="1400294" y="2372320"/>
            <a:ext cx="93940" cy="340281"/>
          </a:xfrm>
          <a:prstGeom prst="rect">
            <a:avLst/>
          </a:prstGeom>
          <a:noFill/>
          <a:ln/>
        </p:spPr>
        <p:txBody>
          <a:bodyPr wrap="none" rtlCol="0" anchor="t"/>
          <a:lstStyle/>
          <a:p>
            <a:pPr marL="0" indent="0" algn="ctr">
              <a:lnSpc>
                <a:spcPts val="2680"/>
              </a:lnSpc>
              <a:buNone/>
            </a:pPr>
            <a:r>
              <a:rPr lang="en-US" sz="2144" dirty="0">
                <a:solidFill>
                  <a:srgbClr val="AE8625"/>
                </a:solidFill>
                <a:latin typeface="Prata" pitchFamily="34" charset="0"/>
                <a:ea typeface="Prata" pitchFamily="34" charset="-122"/>
                <a:cs typeface="Prata" pitchFamily="34" charset="-120"/>
              </a:rPr>
              <a:t>1</a:t>
            </a:r>
            <a:endParaRPr lang="en-US" sz="2144" dirty="0"/>
          </a:p>
        </p:txBody>
      </p:sp>
      <p:sp>
        <p:nvSpPr>
          <p:cNvPr id="12" name="Shape 8"/>
          <p:cNvSpPr/>
          <p:nvPr/>
        </p:nvSpPr>
        <p:spPr>
          <a:xfrm>
            <a:off x="1651516" y="4339471"/>
            <a:ext cx="635318" cy="22622"/>
          </a:xfrm>
          <a:prstGeom prst="rect">
            <a:avLst/>
          </a:prstGeom>
          <a:solidFill>
            <a:srgbClr val="D2AC47"/>
          </a:solidFill>
          <a:ln/>
        </p:spPr>
      </p:sp>
      <p:sp>
        <p:nvSpPr>
          <p:cNvPr id="13" name="Shape 9"/>
          <p:cNvSpPr/>
          <p:nvPr/>
        </p:nvSpPr>
        <p:spPr>
          <a:xfrm>
            <a:off x="1243132" y="4146590"/>
            <a:ext cx="408384" cy="408384"/>
          </a:xfrm>
          <a:prstGeom prst="roundRect">
            <a:avLst>
              <a:gd name="adj" fmla="val 13335"/>
            </a:avLst>
          </a:prstGeom>
          <a:solidFill>
            <a:srgbClr val="2D3033"/>
          </a:solidFill>
          <a:ln/>
        </p:spPr>
      </p:sp>
      <p:sp>
        <p:nvSpPr>
          <p:cNvPr id="14" name="Text 10"/>
          <p:cNvSpPr/>
          <p:nvPr/>
        </p:nvSpPr>
        <p:spPr>
          <a:xfrm>
            <a:off x="1363861" y="4180642"/>
            <a:ext cx="166926" cy="340281"/>
          </a:xfrm>
          <a:prstGeom prst="rect">
            <a:avLst/>
          </a:prstGeom>
          <a:noFill/>
          <a:ln/>
        </p:spPr>
        <p:txBody>
          <a:bodyPr wrap="none" rtlCol="0" anchor="t"/>
          <a:lstStyle/>
          <a:p>
            <a:pPr marL="0" indent="0" algn="ctr">
              <a:lnSpc>
                <a:spcPts val="2680"/>
              </a:lnSpc>
              <a:buNone/>
            </a:pPr>
            <a:r>
              <a:rPr lang="en-US" sz="2144" dirty="0">
                <a:solidFill>
                  <a:srgbClr val="AE8625"/>
                </a:solidFill>
                <a:latin typeface="Prata" pitchFamily="34" charset="0"/>
                <a:ea typeface="Prata" pitchFamily="34" charset="-122"/>
                <a:cs typeface="Prata" pitchFamily="34" charset="-120"/>
              </a:rPr>
              <a:t>2</a:t>
            </a:r>
            <a:endParaRPr lang="en-US" sz="2144" dirty="0"/>
          </a:p>
        </p:txBody>
      </p:sp>
      <p:sp>
        <p:nvSpPr>
          <p:cNvPr id="17" name="Shape 13"/>
          <p:cNvSpPr/>
          <p:nvPr/>
        </p:nvSpPr>
        <p:spPr>
          <a:xfrm>
            <a:off x="1651516" y="6147792"/>
            <a:ext cx="635318" cy="22622"/>
          </a:xfrm>
          <a:prstGeom prst="rect">
            <a:avLst/>
          </a:prstGeom>
          <a:solidFill>
            <a:srgbClr val="D2AC47"/>
          </a:solidFill>
          <a:ln/>
        </p:spPr>
      </p:sp>
      <p:sp>
        <p:nvSpPr>
          <p:cNvPr id="18" name="Shape 14"/>
          <p:cNvSpPr/>
          <p:nvPr/>
        </p:nvSpPr>
        <p:spPr>
          <a:xfrm>
            <a:off x="1243132" y="5954911"/>
            <a:ext cx="408384" cy="408384"/>
          </a:xfrm>
          <a:prstGeom prst="roundRect">
            <a:avLst>
              <a:gd name="adj" fmla="val 13335"/>
            </a:avLst>
          </a:prstGeom>
          <a:solidFill>
            <a:srgbClr val="2D3033"/>
          </a:solidFill>
          <a:ln/>
        </p:spPr>
      </p:sp>
      <p:sp>
        <p:nvSpPr>
          <p:cNvPr id="19" name="Text 15"/>
          <p:cNvSpPr/>
          <p:nvPr/>
        </p:nvSpPr>
        <p:spPr>
          <a:xfrm>
            <a:off x="1362908" y="5988963"/>
            <a:ext cx="168831" cy="340281"/>
          </a:xfrm>
          <a:prstGeom prst="rect">
            <a:avLst/>
          </a:prstGeom>
          <a:noFill/>
          <a:ln/>
        </p:spPr>
        <p:txBody>
          <a:bodyPr wrap="none" rtlCol="0" anchor="t"/>
          <a:lstStyle/>
          <a:p>
            <a:pPr marL="0" indent="0" algn="ctr">
              <a:lnSpc>
                <a:spcPts val="2680"/>
              </a:lnSpc>
              <a:buNone/>
            </a:pPr>
            <a:r>
              <a:rPr lang="en-US" sz="2144" dirty="0">
                <a:solidFill>
                  <a:srgbClr val="AE8625"/>
                </a:solidFill>
                <a:latin typeface="Prata" pitchFamily="34" charset="0"/>
                <a:ea typeface="Prata" pitchFamily="34" charset="-122"/>
                <a:cs typeface="Prata" pitchFamily="34" charset="-120"/>
              </a:rPr>
              <a:t>3</a:t>
            </a:r>
            <a:endParaRPr lang="en-US" sz="2144" dirty="0"/>
          </a:p>
        </p:txBody>
      </p:sp>
      <p:pic>
        <p:nvPicPr>
          <p:cNvPr id="22" name="Image 110">
            <a:extLst>
              <a:ext uri="{FF2B5EF4-FFF2-40B4-BE49-F238E27FC236}">
                <a16:creationId xmlns:a16="http://schemas.microsoft.com/office/drawing/2014/main" id="{17722596-C994-465E-B348-81078EB3DD73}"/>
              </a:ext>
            </a:extLst>
          </p:cNvPr>
          <p:cNvPicPr/>
          <p:nvPr/>
        </p:nvPicPr>
        <p:blipFill>
          <a:blip r:embed="rId5" cstate="print"/>
          <a:stretch>
            <a:fillRect/>
          </a:stretch>
        </p:blipFill>
        <p:spPr>
          <a:xfrm>
            <a:off x="2424051" y="1726802"/>
            <a:ext cx="4323589" cy="1885554"/>
          </a:xfrm>
          <a:prstGeom prst="rect">
            <a:avLst/>
          </a:prstGeom>
          <a:solidFill>
            <a:srgbClr val="FFFF00"/>
          </a:solidFill>
        </p:spPr>
      </p:pic>
      <p:pic>
        <p:nvPicPr>
          <p:cNvPr id="23" name="Image 111">
            <a:extLst>
              <a:ext uri="{FF2B5EF4-FFF2-40B4-BE49-F238E27FC236}">
                <a16:creationId xmlns:a16="http://schemas.microsoft.com/office/drawing/2014/main" id="{835A4FD5-2468-45B8-A124-D1C0C4713B21}"/>
              </a:ext>
            </a:extLst>
          </p:cNvPr>
          <p:cNvPicPr/>
          <p:nvPr/>
        </p:nvPicPr>
        <p:blipFill>
          <a:blip r:embed="rId6" cstate="print"/>
          <a:stretch>
            <a:fillRect/>
          </a:stretch>
        </p:blipFill>
        <p:spPr>
          <a:xfrm>
            <a:off x="2424051" y="3704272"/>
            <a:ext cx="4300966" cy="2009702"/>
          </a:xfrm>
          <a:prstGeom prst="rect">
            <a:avLst/>
          </a:prstGeom>
          <a:solidFill>
            <a:srgbClr val="92D050"/>
          </a:solidFill>
        </p:spPr>
      </p:pic>
      <p:pic>
        <p:nvPicPr>
          <p:cNvPr id="24" name="Image 117">
            <a:extLst>
              <a:ext uri="{FF2B5EF4-FFF2-40B4-BE49-F238E27FC236}">
                <a16:creationId xmlns:a16="http://schemas.microsoft.com/office/drawing/2014/main" id="{D633AB41-0A2C-4650-9752-5AB36BC48594}"/>
              </a:ext>
            </a:extLst>
          </p:cNvPr>
          <p:cNvPicPr/>
          <p:nvPr/>
        </p:nvPicPr>
        <p:blipFill>
          <a:blip r:embed="rId7" cstate="print"/>
          <a:stretch>
            <a:fillRect/>
          </a:stretch>
        </p:blipFill>
        <p:spPr>
          <a:xfrm>
            <a:off x="2424051" y="5838419"/>
            <a:ext cx="4323589" cy="1601560"/>
          </a:xfrm>
          <a:prstGeom prst="rect">
            <a:avLst/>
          </a:prstGeom>
        </p:spPr>
      </p:pic>
    </p:spTree>
    <p:extLst>
      <p:ext uri="{BB962C8B-B14F-4D97-AF65-F5344CB8AC3E}">
        <p14:creationId xmlns:p14="http://schemas.microsoft.com/office/powerpoint/2010/main" val="80240673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162883"/>
            <a:ext cx="10554414"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Mathematical Formulation of the RHD Method</a:t>
            </a:r>
            <a:endParaRPr lang="en-US" sz="4374" dirty="0"/>
          </a:p>
        </p:txBody>
      </p:sp>
      <p:sp>
        <p:nvSpPr>
          <p:cNvPr id="5" name="Text 2"/>
          <p:cNvSpPr/>
          <p:nvPr/>
        </p:nvSpPr>
        <p:spPr>
          <a:xfrm>
            <a:off x="2037993" y="3107055"/>
            <a:ext cx="2232065" cy="694373"/>
          </a:xfrm>
          <a:prstGeom prst="rect">
            <a:avLst/>
          </a:prstGeom>
          <a:noFill/>
          <a:ln/>
        </p:spPr>
        <p:txBody>
          <a:bodyPr wrap="squar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RGB Color Space</a:t>
            </a:r>
            <a:endParaRPr lang="en-US" sz="2187" dirty="0"/>
          </a:p>
        </p:txBody>
      </p:sp>
      <p:sp>
        <p:nvSpPr>
          <p:cNvPr id="6" name="Text 3"/>
          <p:cNvSpPr/>
          <p:nvPr/>
        </p:nvSpPr>
        <p:spPr>
          <a:xfrm>
            <a:off x="2037993" y="4023598"/>
            <a:ext cx="2232065" cy="2132409"/>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RHD method operates in the RGB color space, the most commonly used representation for digital color images.</a:t>
            </a:r>
            <a:endParaRPr lang="en-US" sz="1750" dirty="0"/>
          </a:p>
        </p:txBody>
      </p:sp>
      <p:sp>
        <p:nvSpPr>
          <p:cNvPr id="7" name="Text 4"/>
          <p:cNvSpPr/>
          <p:nvPr/>
        </p:nvSpPr>
        <p:spPr>
          <a:xfrm>
            <a:off x="4819650" y="3107055"/>
            <a:ext cx="2232065" cy="694373"/>
          </a:xfrm>
          <a:prstGeom prst="rect">
            <a:avLst/>
          </a:prstGeom>
          <a:noFill/>
          <a:ln/>
        </p:spPr>
        <p:txBody>
          <a:bodyPr wrap="squar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Hue Preservation</a:t>
            </a:r>
            <a:endParaRPr lang="en-US" sz="2187" dirty="0"/>
          </a:p>
        </p:txBody>
      </p:sp>
      <p:sp>
        <p:nvSpPr>
          <p:cNvPr id="8" name="Text 5"/>
          <p:cNvSpPr/>
          <p:nvPr/>
        </p:nvSpPr>
        <p:spPr>
          <a:xfrm>
            <a:off x="4819650" y="4023598"/>
            <a:ext cx="2232065" cy="2843213"/>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key objective is to enhance the contrast while preserving the original hue of each pixel, avoiding unwanted color shifts.</a:t>
            </a:r>
            <a:endParaRPr lang="en-US" sz="1750" dirty="0"/>
          </a:p>
        </p:txBody>
      </p:sp>
      <p:sp>
        <p:nvSpPr>
          <p:cNvPr id="9" name="Text 6"/>
          <p:cNvSpPr/>
          <p:nvPr/>
        </p:nvSpPr>
        <p:spPr>
          <a:xfrm>
            <a:off x="7601307" y="3107055"/>
            <a:ext cx="2232065" cy="694373"/>
          </a:xfrm>
          <a:prstGeom prst="rect">
            <a:avLst/>
          </a:prstGeom>
          <a:noFill/>
          <a:ln/>
        </p:spPr>
        <p:txBody>
          <a:bodyPr wrap="squar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Contrast Enhancement</a:t>
            </a:r>
            <a:endParaRPr lang="en-US" sz="2187" dirty="0"/>
          </a:p>
        </p:txBody>
      </p:sp>
      <p:sp>
        <p:nvSpPr>
          <p:cNvPr id="10" name="Text 7"/>
          <p:cNvSpPr/>
          <p:nvPr/>
        </p:nvSpPr>
        <p:spPr>
          <a:xfrm>
            <a:off x="7601307" y="4023598"/>
            <a:ext cx="2232065" cy="2843213"/>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method applies a specialized mapping function to the luminance channel to boost the contrast, without modifying the chrominance.</a:t>
            </a:r>
            <a:endParaRPr lang="en-US" sz="1750" dirty="0"/>
          </a:p>
        </p:txBody>
      </p:sp>
      <p:sp>
        <p:nvSpPr>
          <p:cNvPr id="11" name="Text 8"/>
          <p:cNvSpPr/>
          <p:nvPr/>
        </p:nvSpPr>
        <p:spPr>
          <a:xfrm>
            <a:off x="10382964" y="3107055"/>
            <a:ext cx="2232065" cy="694373"/>
          </a:xfrm>
          <a:prstGeom prst="rect">
            <a:avLst/>
          </a:prstGeom>
          <a:noFill/>
          <a:ln/>
        </p:spPr>
        <p:txBody>
          <a:bodyPr wrap="squar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Mathematical Equations</a:t>
            </a:r>
            <a:endParaRPr lang="en-US" sz="2187" dirty="0"/>
          </a:p>
        </p:txBody>
      </p:sp>
      <p:sp>
        <p:nvSpPr>
          <p:cNvPr id="12" name="Text 9"/>
          <p:cNvSpPr/>
          <p:nvPr/>
        </p:nvSpPr>
        <p:spPr>
          <a:xfrm>
            <a:off x="10382964" y="4023598"/>
            <a:ext cx="2232065" cy="2843213"/>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RHD formulation involves a set of mathematical equations that govern the contrast enhancement process in a lossless manner.</a:t>
            </a:r>
            <a:endParaRPr lang="en-US" sz="175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45556" y="678061"/>
            <a:ext cx="9396889" cy="1313259"/>
          </a:xfrm>
          <a:prstGeom prst="rect">
            <a:avLst/>
          </a:prstGeom>
          <a:noFill/>
          <a:ln/>
        </p:spPr>
        <p:txBody>
          <a:bodyPr wrap="square" rtlCol="0" anchor="t"/>
          <a:lstStyle/>
          <a:p>
            <a:pPr marL="0" indent="0">
              <a:lnSpc>
                <a:spcPts val="5171"/>
              </a:lnSpc>
              <a:buNone/>
            </a:pPr>
            <a:r>
              <a:rPr lang="en-US" sz="4137" dirty="0">
                <a:solidFill>
                  <a:srgbClr val="AE8625"/>
                </a:solidFill>
                <a:latin typeface="Prata" pitchFamily="34" charset="0"/>
                <a:ea typeface="Prata" pitchFamily="34" charset="-122"/>
                <a:cs typeface="Prata" pitchFamily="34" charset="-120"/>
              </a:rPr>
              <a:t>Computational Steps of the RHD Algorithm</a:t>
            </a:r>
            <a:endParaRPr lang="en-US" sz="4137" dirty="0"/>
          </a:p>
        </p:txBody>
      </p:sp>
      <p:pic>
        <p:nvPicPr>
          <p:cNvPr id="6" name="Image 2" descr="preencoded.png"/>
          <p:cNvPicPr>
            <a:picLocks noChangeAspect="1"/>
          </p:cNvPicPr>
          <p:nvPr/>
        </p:nvPicPr>
        <p:blipFill>
          <a:blip r:embed="rId5"/>
          <a:stretch>
            <a:fillRect/>
          </a:stretch>
        </p:blipFill>
        <p:spPr>
          <a:xfrm>
            <a:off x="4445556" y="2306479"/>
            <a:ext cx="1050608" cy="1882973"/>
          </a:xfrm>
          <a:prstGeom prst="rect">
            <a:avLst/>
          </a:prstGeom>
        </p:spPr>
      </p:pic>
      <p:sp>
        <p:nvSpPr>
          <p:cNvPr id="7" name="Text 2"/>
          <p:cNvSpPr/>
          <p:nvPr/>
        </p:nvSpPr>
        <p:spPr>
          <a:xfrm>
            <a:off x="5811322" y="2516505"/>
            <a:ext cx="7406045" cy="328255"/>
          </a:xfrm>
          <a:prstGeom prst="rect">
            <a:avLst/>
          </a:prstGeom>
          <a:noFill/>
          <a:ln/>
        </p:spPr>
        <p:txBody>
          <a:bodyPr wrap="none" rtlCol="0" anchor="t"/>
          <a:lstStyle/>
          <a:p>
            <a:pPr marL="0" indent="0" algn="l">
              <a:lnSpc>
                <a:spcPts val="2585"/>
              </a:lnSpc>
              <a:buNone/>
            </a:pPr>
            <a:r>
              <a:rPr lang="en-US" sz="2068" dirty="0">
                <a:solidFill>
                  <a:srgbClr val="AE8625"/>
                </a:solidFill>
                <a:latin typeface="Prata" pitchFamily="34" charset="0"/>
                <a:ea typeface="Prata" pitchFamily="34" charset="-122"/>
                <a:cs typeface="Prata" pitchFamily="34" charset="-120"/>
              </a:rPr>
              <a:t>Step 1: Conversion to Hue-Saturation-Intensity (HSI) Space</a:t>
            </a:r>
            <a:endParaRPr lang="en-US" sz="2068" dirty="0"/>
          </a:p>
        </p:txBody>
      </p:sp>
      <p:sp>
        <p:nvSpPr>
          <p:cNvPr id="8" name="Text 3"/>
          <p:cNvSpPr/>
          <p:nvPr/>
        </p:nvSpPr>
        <p:spPr>
          <a:xfrm>
            <a:off x="5811322" y="2970728"/>
            <a:ext cx="8031123" cy="1008698"/>
          </a:xfrm>
          <a:prstGeom prst="rect">
            <a:avLst/>
          </a:prstGeom>
          <a:noFill/>
          <a:ln/>
        </p:spPr>
        <p:txBody>
          <a:bodyPr wrap="square" rtlCol="0" anchor="t"/>
          <a:lstStyle/>
          <a:p>
            <a:pPr marL="0" indent="0" algn="l">
              <a:lnSpc>
                <a:spcPts val="2647"/>
              </a:lnSpc>
              <a:buNone/>
            </a:pPr>
            <a:r>
              <a:rPr lang="en-US" sz="1655" dirty="0">
                <a:solidFill>
                  <a:srgbClr val="CFCBBF"/>
                </a:solidFill>
                <a:latin typeface="Raleway" pitchFamily="34" charset="0"/>
                <a:ea typeface="Raleway" pitchFamily="34" charset="-122"/>
                <a:cs typeface="Raleway" pitchFamily="34" charset="-120"/>
              </a:rPr>
              <a:t>The input color image is first transformed from the RGB color space to the HSI space to separate the hue information from the intensity and saturation components.</a:t>
            </a:r>
            <a:endParaRPr lang="en-US" sz="1655" dirty="0"/>
          </a:p>
        </p:txBody>
      </p:sp>
      <p:pic>
        <p:nvPicPr>
          <p:cNvPr id="9" name="Image 3" descr="preencoded.png"/>
          <p:cNvPicPr>
            <a:picLocks noChangeAspect="1"/>
          </p:cNvPicPr>
          <p:nvPr/>
        </p:nvPicPr>
        <p:blipFill>
          <a:blip r:embed="rId6"/>
          <a:stretch>
            <a:fillRect/>
          </a:stretch>
        </p:blipFill>
        <p:spPr>
          <a:xfrm>
            <a:off x="4445556" y="4189452"/>
            <a:ext cx="1050608" cy="1681043"/>
          </a:xfrm>
          <a:prstGeom prst="rect">
            <a:avLst/>
          </a:prstGeom>
        </p:spPr>
      </p:pic>
      <p:sp>
        <p:nvSpPr>
          <p:cNvPr id="10" name="Text 4"/>
          <p:cNvSpPr/>
          <p:nvPr/>
        </p:nvSpPr>
        <p:spPr>
          <a:xfrm>
            <a:off x="5811322" y="4399478"/>
            <a:ext cx="6511171" cy="328255"/>
          </a:xfrm>
          <a:prstGeom prst="rect">
            <a:avLst/>
          </a:prstGeom>
          <a:noFill/>
          <a:ln/>
        </p:spPr>
        <p:txBody>
          <a:bodyPr wrap="none" rtlCol="0" anchor="t"/>
          <a:lstStyle/>
          <a:p>
            <a:pPr marL="0" indent="0" algn="l">
              <a:lnSpc>
                <a:spcPts val="2585"/>
              </a:lnSpc>
              <a:buNone/>
            </a:pPr>
            <a:r>
              <a:rPr lang="en-US" sz="2068" dirty="0">
                <a:solidFill>
                  <a:srgbClr val="AE8625"/>
                </a:solidFill>
                <a:latin typeface="Prata" pitchFamily="34" charset="0"/>
                <a:ea typeface="Prata" pitchFamily="34" charset="-122"/>
                <a:cs typeface="Prata" pitchFamily="34" charset="-120"/>
              </a:rPr>
              <a:t>Step 2: Histogram Equalization of Intensity Channel</a:t>
            </a:r>
            <a:endParaRPr lang="en-US" sz="2068" dirty="0"/>
          </a:p>
        </p:txBody>
      </p:sp>
      <p:sp>
        <p:nvSpPr>
          <p:cNvPr id="11" name="Text 5"/>
          <p:cNvSpPr/>
          <p:nvPr/>
        </p:nvSpPr>
        <p:spPr>
          <a:xfrm>
            <a:off x="5811322" y="4853702"/>
            <a:ext cx="8031123" cy="672465"/>
          </a:xfrm>
          <a:prstGeom prst="rect">
            <a:avLst/>
          </a:prstGeom>
          <a:noFill/>
          <a:ln/>
        </p:spPr>
        <p:txBody>
          <a:bodyPr wrap="square" rtlCol="0" anchor="t"/>
          <a:lstStyle/>
          <a:p>
            <a:pPr marL="0" indent="0" algn="l">
              <a:lnSpc>
                <a:spcPts val="2647"/>
              </a:lnSpc>
              <a:buNone/>
            </a:pPr>
            <a:r>
              <a:rPr lang="en-US" sz="1655" dirty="0">
                <a:solidFill>
                  <a:srgbClr val="CFCBBF"/>
                </a:solidFill>
                <a:latin typeface="Raleway" pitchFamily="34" charset="0"/>
                <a:ea typeface="Raleway" pitchFamily="34" charset="-122"/>
                <a:cs typeface="Raleway" pitchFamily="34" charset="-120"/>
              </a:rPr>
              <a:t>The intensity (I) channel is then processed using a histogram equalization technique to enhance the contrast while preserving the hue information.</a:t>
            </a:r>
            <a:endParaRPr lang="en-US" sz="1655" dirty="0"/>
          </a:p>
        </p:txBody>
      </p:sp>
      <p:pic>
        <p:nvPicPr>
          <p:cNvPr id="12" name="Image 4" descr="preencoded.png"/>
          <p:cNvPicPr>
            <a:picLocks noChangeAspect="1"/>
          </p:cNvPicPr>
          <p:nvPr/>
        </p:nvPicPr>
        <p:blipFill>
          <a:blip r:embed="rId7"/>
          <a:stretch>
            <a:fillRect/>
          </a:stretch>
        </p:blipFill>
        <p:spPr>
          <a:xfrm>
            <a:off x="4445556" y="5870496"/>
            <a:ext cx="1050608" cy="1681043"/>
          </a:xfrm>
          <a:prstGeom prst="rect">
            <a:avLst/>
          </a:prstGeom>
        </p:spPr>
      </p:pic>
      <p:sp>
        <p:nvSpPr>
          <p:cNvPr id="13" name="Text 6"/>
          <p:cNvSpPr/>
          <p:nvPr/>
        </p:nvSpPr>
        <p:spPr>
          <a:xfrm>
            <a:off x="5811322" y="6080522"/>
            <a:ext cx="5420678" cy="328255"/>
          </a:xfrm>
          <a:prstGeom prst="rect">
            <a:avLst/>
          </a:prstGeom>
          <a:noFill/>
          <a:ln/>
        </p:spPr>
        <p:txBody>
          <a:bodyPr wrap="none" rtlCol="0" anchor="t"/>
          <a:lstStyle/>
          <a:p>
            <a:pPr marL="0" indent="0" algn="l">
              <a:lnSpc>
                <a:spcPts val="2585"/>
              </a:lnSpc>
              <a:buNone/>
            </a:pPr>
            <a:r>
              <a:rPr lang="en-US" sz="2068" dirty="0">
                <a:solidFill>
                  <a:srgbClr val="AE8625"/>
                </a:solidFill>
                <a:latin typeface="Prata" pitchFamily="34" charset="0"/>
                <a:ea typeface="Prata" pitchFamily="34" charset="-122"/>
                <a:cs typeface="Prata" pitchFamily="34" charset="-120"/>
              </a:rPr>
              <a:t>Step 3: Inverse HSI to RGB Transformation</a:t>
            </a:r>
            <a:endParaRPr lang="en-US" sz="2068" dirty="0"/>
          </a:p>
        </p:txBody>
      </p:sp>
      <p:sp>
        <p:nvSpPr>
          <p:cNvPr id="14" name="Text 7"/>
          <p:cNvSpPr/>
          <p:nvPr/>
        </p:nvSpPr>
        <p:spPr>
          <a:xfrm>
            <a:off x="5811322" y="6534745"/>
            <a:ext cx="8031123" cy="672465"/>
          </a:xfrm>
          <a:prstGeom prst="rect">
            <a:avLst/>
          </a:prstGeom>
          <a:noFill/>
          <a:ln/>
        </p:spPr>
        <p:txBody>
          <a:bodyPr wrap="square" rtlCol="0" anchor="t"/>
          <a:lstStyle/>
          <a:p>
            <a:pPr marL="0" indent="0" algn="l">
              <a:lnSpc>
                <a:spcPts val="2647"/>
              </a:lnSpc>
              <a:buNone/>
            </a:pPr>
            <a:r>
              <a:rPr lang="en-US" sz="1655" dirty="0">
                <a:solidFill>
                  <a:srgbClr val="CFCBBF"/>
                </a:solidFill>
                <a:latin typeface="Raleway" pitchFamily="34" charset="0"/>
                <a:ea typeface="Raleway" pitchFamily="34" charset="-122"/>
                <a:cs typeface="Raleway" pitchFamily="34" charset="-120"/>
              </a:rPr>
              <a:t>The modified intensity channel is combined with the original hue (H) and saturation (S) channels, and the image is transformed back to the RGB color space.</a:t>
            </a:r>
            <a:endParaRPr lang="en-US" sz="1655" dirty="0"/>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112877"/>
            <a:ext cx="10554414"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Advantages of the RHD method over existing techniques</a:t>
            </a:r>
            <a:endParaRPr lang="en-US" sz="4374" dirty="0"/>
          </a:p>
        </p:txBody>
      </p:sp>
      <p:sp>
        <p:nvSpPr>
          <p:cNvPr id="5" name="Shape 2"/>
          <p:cNvSpPr/>
          <p:nvPr/>
        </p:nvSpPr>
        <p:spPr>
          <a:xfrm>
            <a:off x="2037993" y="3119557"/>
            <a:ext cx="499943" cy="499943"/>
          </a:xfrm>
          <a:prstGeom prst="roundRect">
            <a:avLst>
              <a:gd name="adj" fmla="val 13333"/>
            </a:avLst>
          </a:prstGeom>
          <a:solidFill>
            <a:srgbClr val="2D3033"/>
          </a:solidFill>
          <a:ln/>
        </p:spPr>
      </p:sp>
      <p:sp>
        <p:nvSpPr>
          <p:cNvPr id="6" name="Text 3"/>
          <p:cNvSpPr/>
          <p:nvPr/>
        </p:nvSpPr>
        <p:spPr>
          <a:xfrm>
            <a:off x="2230398" y="3161228"/>
            <a:ext cx="115014"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7" name="Text 4"/>
          <p:cNvSpPr/>
          <p:nvPr/>
        </p:nvSpPr>
        <p:spPr>
          <a:xfrm>
            <a:off x="2760107" y="3195876"/>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Hue Preservation</a:t>
            </a:r>
            <a:endParaRPr lang="en-US" sz="2187" dirty="0"/>
          </a:p>
        </p:txBody>
      </p:sp>
      <p:sp>
        <p:nvSpPr>
          <p:cNvPr id="8" name="Text 5"/>
          <p:cNvSpPr/>
          <p:nvPr/>
        </p:nvSpPr>
        <p:spPr>
          <a:xfrm>
            <a:off x="2760107" y="3676293"/>
            <a:ext cx="4444008"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RHD method preserves the natural hue of the original color image, preventing unwanted color distortion or shifts.</a:t>
            </a:r>
            <a:endParaRPr lang="en-US" sz="1750" dirty="0"/>
          </a:p>
        </p:txBody>
      </p:sp>
      <p:sp>
        <p:nvSpPr>
          <p:cNvPr id="9" name="Shape 6"/>
          <p:cNvSpPr/>
          <p:nvPr/>
        </p:nvSpPr>
        <p:spPr>
          <a:xfrm>
            <a:off x="7426285" y="3119557"/>
            <a:ext cx="499943" cy="499943"/>
          </a:xfrm>
          <a:prstGeom prst="roundRect">
            <a:avLst>
              <a:gd name="adj" fmla="val 13333"/>
            </a:avLst>
          </a:prstGeom>
          <a:solidFill>
            <a:srgbClr val="2D3033"/>
          </a:solidFill>
          <a:ln/>
        </p:spPr>
      </p:sp>
      <p:sp>
        <p:nvSpPr>
          <p:cNvPr id="10" name="Text 7"/>
          <p:cNvSpPr/>
          <p:nvPr/>
        </p:nvSpPr>
        <p:spPr>
          <a:xfrm>
            <a:off x="7574042" y="3161228"/>
            <a:ext cx="204311"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1" name="Text 8"/>
          <p:cNvSpPr/>
          <p:nvPr/>
        </p:nvSpPr>
        <p:spPr>
          <a:xfrm>
            <a:off x="8148399" y="3195876"/>
            <a:ext cx="3068955"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Lossless Enhancement</a:t>
            </a:r>
            <a:endParaRPr lang="en-US" sz="2187" dirty="0"/>
          </a:p>
        </p:txBody>
      </p:sp>
      <p:sp>
        <p:nvSpPr>
          <p:cNvPr id="12" name="Text 9"/>
          <p:cNvSpPr/>
          <p:nvPr/>
        </p:nvSpPr>
        <p:spPr>
          <a:xfrm>
            <a:off x="8148399" y="3676293"/>
            <a:ext cx="4444008"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RHD approach achieves significant contrast improvement without any loss of image quality or introduction of artifacts.</a:t>
            </a:r>
            <a:endParaRPr lang="en-US" sz="1750" dirty="0"/>
          </a:p>
        </p:txBody>
      </p:sp>
      <p:sp>
        <p:nvSpPr>
          <p:cNvPr id="13" name="Shape 10"/>
          <p:cNvSpPr/>
          <p:nvPr/>
        </p:nvSpPr>
        <p:spPr>
          <a:xfrm>
            <a:off x="2037993" y="5138261"/>
            <a:ext cx="499943" cy="499943"/>
          </a:xfrm>
          <a:prstGeom prst="roundRect">
            <a:avLst>
              <a:gd name="adj" fmla="val 13333"/>
            </a:avLst>
          </a:prstGeom>
          <a:solidFill>
            <a:srgbClr val="2D3033"/>
          </a:solidFill>
          <a:ln/>
        </p:spPr>
      </p:sp>
      <p:sp>
        <p:nvSpPr>
          <p:cNvPr id="14" name="Text 11"/>
          <p:cNvSpPr/>
          <p:nvPr/>
        </p:nvSpPr>
        <p:spPr>
          <a:xfrm>
            <a:off x="2184559" y="5179933"/>
            <a:ext cx="206693"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3</a:t>
            </a:r>
            <a:endParaRPr lang="en-US" sz="2624" dirty="0"/>
          </a:p>
        </p:txBody>
      </p:sp>
      <p:sp>
        <p:nvSpPr>
          <p:cNvPr id="15" name="Text 12"/>
          <p:cNvSpPr/>
          <p:nvPr/>
        </p:nvSpPr>
        <p:spPr>
          <a:xfrm>
            <a:off x="2760107" y="5214580"/>
            <a:ext cx="3399711"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Computational Efficiency</a:t>
            </a:r>
            <a:endParaRPr lang="en-US" sz="2187" dirty="0"/>
          </a:p>
        </p:txBody>
      </p:sp>
      <p:sp>
        <p:nvSpPr>
          <p:cNvPr id="16" name="Text 13"/>
          <p:cNvSpPr/>
          <p:nvPr/>
        </p:nvSpPr>
        <p:spPr>
          <a:xfrm>
            <a:off x="2760107" y="5694997"/>
            <a:ext cx="4444008"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RHD algorithm is computationally efficient, enabling real-time processing of high-resolution color images.</a:t>
            </a:r>
            <a:endParaRPr lang="en-US" sz="1750" dirty="0"/>
          </a:p>
        </p:txBody>
      </p:sp>
      <p:sp>
        <p:nvSpPr>
          <p:cNvPr id="17" name="Shape 14"/>
          <p:cNvSpPr/>
          <p:nvPr/>
        </p:nvSpPr>
        <p:spPr>
          <a:xfrm>
            <a:off x="7426285" y="5138261"/>
            <a:ext cx="499943" cy="499943"/>
          </a:xfrm>
          <a:prstGeom prst="roundRect">
            <a:avLst>
              <a:gd name="adj" fmla="val 13333"/>
            </a:avLst>
          </a:prstGeom>
          <a:solidFill>
            <a:srgbClr val="2D3033"/>
          </a:solidFill>
          <a:ln/>
        </p:spPr>
      </p:sp>
      <p:sp>
        <p:nvSpPr>
          <p:cNvPr id="18" name="Text 15"/>
          <p:cNvSpPr/>
          <p:nvPr/>
        </p:nvSpPr>
        <p:spPr>
          <a:xfrm>
            <a:off x="7578685" y="5179933"/>
            <a:ext cx="195024"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4</a:t>
            </a:r>
            <a:endParaRPr lang="en-US" sz="2624" dirty="0"/>
          </a:p>
        </p:txBody>
      </p:sp>
      <p:sp>
        <p:nvSpPr>
          <p:cNvPr id="19" name="Text 16"/>
          <p:cNvSpPr/>
          <p:nvPr/>
        </p:nvSpPr>
        <p:spPr>
          <a:xfrm>
            <a:off x="8148399" y="5214580"/>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Versatility</a:t>
            </a:r>
            <a:endParaRPr lang="en-US" sz="2187" dirty="0"/>
          </a:p>
        </p:txBody>
      </p:sp>
      <p:sp>
        <p:nvSpPr>
          <p:cNvPr id="20" name="Text 17"/>
          <p:cNvSpPr/>
          <p:nvPr/>
        </p:nvSpPr>
        <p:spPr>
          <a:xfrm>
            <a:off x="8148399" y="5694997"/>
            <a:ext cx="4444008" cy="1421606"/>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RHD method can be applied to a wide range of color images, from natural scenes to medical imagery, without the need for extensive parameter tuning.</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TotalTime>
  <Words>1056</Words>
  <Application>Microsoft Office PowerPoint</Application>
  <PresentationFormat>Custom</PresentationFormat>
  <Paragraphs>93</Paragraphs>
  <Slides>12</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Microsoft Yi Baiti</vt:lpstr>
      <vt:lpstr>Nirmala UI</vt:lpstr>
      <vt:lpstr>Prata</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Windows User</cp:lastModifiedBy>
  <cp:revision>7</cp:revision>
  <dcterms:created xsi:type="dcterms:W3CDTF">2024-04-19T13:05:47Z</dcterms:created>
  <dcterms:modified xsi:type="dcterms:W3CDTF">2024-04-19T21:53:41Z</dcterms:modified>
</cp:coreProperties>
</file>